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media/image1.jpeg" ContentType="image/jpeg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72" r:id="rId24"/>
    <p:sldId id="273" r:id="rId25"/>
    <p:sldId id="274" r:id="rId26"/>
    <p:sldId id="275" r:id="rId27"/>
    <p:sldId id="276" r:id="rId28"/>
    <p:sldId id="277" r:id="rId29"/>
    <p:sldId id="278" r:id="rId30"/>
    <p:sldId id="279" r:id="rId31"/>
    <p:sldId id="280" r:id="rId32"/>
    <p:sldId id="281" r:id="rId33"/>
    <p:sldId id="282" r:id="rId34"/>
    <p:sldId id="283" r:id="rId35"/>
    <p:sldId id="284" r:id="rId36"/>
    <p:sldId id="285" r:id="rId37"/>
  </p:sldIdLst>
  <p:sldSz cx="24384000" cy="13716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5200" u="none" kumimoji="0" normalizeH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Helvetica Light"/>
      </a:defRPr>
    </a:lvl1pPr>
    <a:lvl2pPr marL="0" marR="0" indent="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5200" u="none" kumimoji="0" normalizeH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Helvetica Light"/>
      </a:defRPr>
    </a:lvl2pPr>
    <a:lvl3pPr marL="0" marR="0" indent="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5200" u="none" kumimoji="0" normalizeH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Helvetica Light"/>
      </a:defRPr>
    </a:lvl3pPr>
    <a:lvl4pPr marL="0" marR="0" indent="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5200" u="none" kumimoji="0" normalizeH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Helvetica Light"/>
      </a:defRPr>
    </a:lvl4pPr>
    <a:lvl5pPr marL="0" marR="0" indent="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5200" u="none" kumimoji="0" normalizeH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Helvetica Light"/>
      </a:defRPr>
    </a:lvl5pPr>
    <a:lvl6pPr marL="0" marR="0" indent="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5200" u="none" kumimoji="0" normalizeH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Helvetica Light"/>
      </a:defRPr>
    </a:lvl6pPr>
    <a:lvl7pPr marL="0" marR="0" indent="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5200" u="none" kumimoji="0" normalizeH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Helvetica Light"/>
      </a:defRPr>
    </a:lvl7pPr>
    <a:lvl8pPr marL="0" marR="0" indent="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5200" u="none" kumimoji="0" normalizeH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Helvetica Light"/>
      </a:defRPr>
    </a:lvl8pPr>
    <a:lvl9pPr marL="0" marR="0" indent="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5200" u="none" kumimoji="0" normalizeH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Helvetica Light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B4B4B4"/>
              </a:solidFill>
              <a:prstDash val="solid"/>
              <a:miter lim="400000"/>
            </a:ln>
          </a:left>
          <a:right>
            <a:ln w="12700" cap="flat">
              <a:solidFill>
                <a:srgbClr val="B4B4B4"/>
              </a:solidFill>
              <a:prstDash val="solid"/>
              <a:miter lim="400000"/>
            </a:ln>
          </a:right>
          <a:top>
            <a:ln w="12700" cap="flat">
              <a:solidFill>
                <a:srgbClr val="B4B4B4"/>
              </a:solidFill>
              <a:prstDash val="solid"/>
              <a:miter lim="400000"/>
            </a:ln>
          </a:top>
          <a:bottom>
            <a:ln w="12700" cap="flat">
              <a:solidFill>
                <a:srgbClr val="B4B4B4"/>
              </a:solidFill>
              <a:prstDash val="solid"/>
              <a:miter lim="400000"/>
            </a:ln>
          </a:bottom>
          <a:insideH>
            <a:ln w="12700" cap="flat">
              <a:solidFill>
                <a:srgbClr val="B4B4B4"/>
              </a:solidFill>
              <a:prstDash val="solid"/>
              <a:miter lim="400000"/>
            </a:ln>
          </a:insideH>
          <a:insideV>
            <a:ln w="12700" cap="flat">
              <a:solidFill>
                <a:srgbClr val="B4B4B4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797A7C">
              <a:alpha val="30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B4B4B4"/>
              </a:solidFill>
              <a:prstDash val="solid"/>
              <a:miter lim="400000"/>
            </a:ln>
          </a:left>
          <a:right>
            <a:ln w="12700" cap="flat">
              <a:solidFill>
                <a:srgbClr val="B4B4B4"/>
              </a:solidFill>
              <a:prstDash val="solid"/>
              <a:miter lim="400000"/>
            </a:ln>
          </a:right>
          <a:top>
            <a:ln w="12700" cap="flat">
              <a:solidFill>
                <a:srgbClr val="B4B4B4"/>
              </a:solidFill>
              <a:prstDash val="solid"/>
              <a:miter lim="400000"/>
            </a:ln>
          </a:top>
          <a:bottom>
            <a:ln w="12700" cap="flat">
              <a:solidFill>
                <a:srgbClr val="B4B4B4"/>
              </a:solidFill>
              <a:prstDash val="solid"/>
              <a:miter lim="400000"/>
            </a:ln>
          </a:bottom>
          <a:insideH>
            <a:ln w="12700" cap="flat">
              <a:solidFill>
                <a:srgbClr val="B4B4B4"/>
              </a:solidFill>
              <a:prstDash val="solid"/>
              <a:miter lim="400000"/>
            </a:ln>
          </a:insideH>
          <a:insideV>
            <a:ln w="12700" cap="flat">
              <a:solidFill>
                <a:srgbClr val="B4B4B4"/>
              </a:solidFill>
              <a:prstDash val="solid"/>
              <a:miter lim="400000"/>
            </a:ln>
          </a:insideV>
        </a:tcBdr>
        <a:fill>
          <a:solidFill>
            <a:srgbClr val="0F5F0C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B4B4B4"/>
              </a:solidFill>
              <a:prstDash val="solid"/>
              <a:miter lim="400000"/>
            </a:ln>
          </a:left>
          <a:right>
            <a:ln w="12700" cap="flat">
              <a:solidFill>
                <a:srgbClr val="B4B4B4"/>
              </a:solidFill>
              <a:prstDash val="solid"/>
              <a:miter lim="400000"/>
            </a:ln>
          </a:right>
          <a:top>
            <a:ln w="12700" cap="flat">
              <a:solidFill>
                <a:srgbClr val="B4B4B4"/>
              </a:solidFill>
              <a:prstDash val="solid"/>
              <a:miter lim="400000"/>
            </a:ln>
          </a:top>
          <a:bottom>
            <a:ln w="12700" cap="flat">
              <a:solidFill>
                <a:srgbClr val="B4B4B4"/>
              </a:solidFill>
              <a:prstDash val="solid"/>
              <a:miter lim="400000"/>
            </a:ln>
          </a:bottom>
          <a:insideH>
            <a:ln w="12700" cap="flat">
              <a:solidFill>
                <a:srgbClr val="B4B4B4"/>
              </a:solidFill>
              <a:prstDash val="solid"/>
              <a:miter lim="400000"/>
            </a:ln>
          </a:insideH>
          <a:insideV>
            <a:ln w="12700" cap="flat">
              <a:solidFill>
                <a:srgbClr val="B4B4B4"/>
              </a:solidFill>
              <a:prstDash val="solid"/>
              <a:miter lim="400000"/>
            </a:ln>
          </a:insideV>
        </a:tcBdr>
        <a:fill>
          <a:solidFill>
            <a:srgbClr val="0365C0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B4B4B4"/>
              </a:solidFill>
              <a:prstDash val="solid"/>
              <a:miter lim="400000"/>
            </a:ln>
          </a:left>
          <a:right>
            <a:ln w="12700" cap="flat">
              <a:solidFill>
                <a:srgbClr val="B4B4B4"/>
              </a:solidFill>
              <a:prstDash val="solid"/>
              <a:miter lim="400000"/>
            </a:ln>
          </a:right>
          <a:top>
            <a:ln w="12700" cap="flat">
              <a:solidFill>
                <a:srgbClr val="B4B4B4"/>
              </a:solidFill>
              <a:prstDash val="solid"/>
              <a:miter lim="400000"/>
            </a:ln>
          </a:top>
          <a:bottom>
            <a:ln w="12700" cap="flat">
              <a:solidFill>
                <a:srgbClr val="B4B4B4"/>
              </a:solidFill>
              <a:prstDash val="solid"/>
              <a:miter lim="400000"/>
            </a:ln>
          </a:bottom>
          <a:insideH>
            <a:ln w="12700" cap="flat">
              <a:solidFill>
                <a:srgbClr val="B4B4B4"/>
              </a:solidFill>
              <a:prstDash val="solid"/>
              <a:miter lim="400000"/>
            </a:ln>
          </a:insideH>
          <a:insideV>
            <a:ln w="12700" cap="flat">
              <a:solidFill>
                <a:srgbClr val="B4B4B4"/>
              </a:solidFill>
              <a:prstDash val="solid"/>
              <a:miter lim="400000"/>
            </a:ln>
          </a:insideV>
        </a:tcBdr>
        <a:fill>
          <a:solidFill>
            <a:srgbClr val="0365C0"/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CBCBCB"/>
              </a:solidFill>
              <a:prstDash val="solid"/>
              <a:miter lim="400000"/>
            </a:ln>
          </a:left>
          <a:right>
            <a:ln w="12700" cap="flat">
              <a:solidFill>
                <a:srgbClr val="CBCBCB"/>
              </a:solidFill>
              <a:prstDash val="solid"/>
              <a:miter lim="400000"/>
            </a:ln>
          </a:right>
          <a:top>
            <a:ln w="12700" cap="flat">
              <a:solidFill>
                <a:srgbClr val="CBCBCB"/>
              </a:solidFill>
              <a:prstDash val="solid"/>
              <a:miter lim="400000"/>
            </a:ln>
          </a:top>
          <a:bottom>
            <a:ln w="12700" cap="flat">
              <a:solidFill>
                <a:srgbClr val="CBCBCB"/>
              </a:solidFill>
              <a:prstDash val="solid"/>
              <a:miter lim="400000"/>
            </a:ln>
          </a:bottom>
          <a:insideH>
            <a:ln w="12700" cap="flat">
              <a:solidFill>
                <a:srgbClr val="CBCBCB"/>
              </a:solidFill>
              <a:prstDash val="solid"/>
              <a:miter lim="400000"/>
            </a:ln>
          </a:insideH>
          <a:insideV>
            <a:ln w="12700" cap="flat">
              <a:solidFill>
                <a:srgbClr val="CBCBCB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87CED4">
              <a:alpha val="20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CBCBCB"/>
              </a:solidFill>
              <a:prstDash val="solid"/>
              <a:miter lim="400000"/>
            </a:ln>
          </a:left>
          <a:right>
            <a:ln w="12700" cap="flat">
              <a:solidFill>
                <a:srgbClr val="CBCBCB"/>
              </a:solidFill>
              <a:prstDash val="solid"/>
              <a:miter lim="400000"/>
            </a:ln>
          </a:right>
          <a:top>
            <a:ln w="12700" cap="flat">
              <a:solidFill>
                <a:srgbClr val="CBCBCB"/>
              </a:solidFill>
              <a:prstDash val="solid"/>
              <a:miter lim="400000"/>
            </a:ln>
          </a:top>
          <a:bottom>
            <a:ln w="12700" cap="flat">
              <a:solidFill>
                <a:srgbClr val="CBCBCB"/>
              </a:solidFill>
              <a:prstDash val="solid"/>
              <a:miter lim="400000"/>
            </a:ln>
          </a:bottom>
          <a:insideH>
            <a:ln w="12700" cap="flat">
              <a:solidFill>
                <a:srgbClr val="CBCBCB"/>
              </a:solidFill>
              <a:prstDash val="solid"/>
              <a:miter lim="400000"/>
            </a:ln>
          </a:insideH>
          <a:insideV>
            <a:ln w="12700" cap="flat">
              <a:solidFill>
                <a:srgbClr val="CBCBCB"/>
              </a:solidFill>
              <a:prstDash val="solid"/>
              <a:miter lim="400000"/>
            </a:ln>
          </a:insideV>
        </a:tcBdr>
        <a:fill>
          <a:solidFill>
            <a:srgbClr val="398CCE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CBCBCB"/>
              </a:solidFill>
              <a:prstDash val="solid"/>
              <a:miter lim="400000"/>
            </a:ln>
          </a:left>
          <a:right>
            <a:ln w="12700" cap="flat">
              <a:solidFill>
                <a:srgbClr val="CBCBCB"/>
              </a:solidFill>
              <a:prstDash val="solid"/>
              <a:miter lim="400000"/>
            </a:ln>
          </a:right>
          <a:top>
            <a:ln w="25400" cap="flat">
              <a:solidFill>
                <a:srgbClr val="CBCBCB"/>
              </a:solidFill>
              <a:prstDash val="solid"/>
              <a:miter lim="400000"/>
            </a:ln>
          </a:top>
          <a:bottom>
            <a:ln w="12700" cap="flat">
              <a:solidFill>
                <a:srgbClr val="CBCBCB"/>
              </a:solidFill>
              <a:prstDash val="solid"/>
              <a:miter lim="400000"/>
            </a:ln>
          </a:bottom>
          <a:insideH>
            <a:ln w="12700" cap="flat">
              <a:solidFill>
                <a:srgbClr val="CBCBCB"/>
              </a:solidFill>
              <a:prstDash val="solid"/>
              <a:miter lim="400000"/>
            </a:ln>
          </a:insideH>
          <a:insideV>
            <a:ln w="12700" cap="flat">
              <a:solidFill>
                <a:srgbClr val="CBCBCB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CBCBCB"/>
              </a:solidFill>
              <a:prstDash val="solid"/>
              <a:miter lim="400000"/>
            </a:ln>
          </a:left>
          <a:right>
            <a:ln w="12700" cap="flat">
              <a:solidFill>
                <a:srgbClr val="CBCBCB"/>
              </a:solidFill>
              <a:prstDash val="solid"/>
              <a:miter lim="400000"/>
            </a:ln>
          </a:right>
          <a:top>
            <a:ln w="12700" cap="flat">
              <a:solidFill>
                <a:srgbClr val="CBCBCB"/>
              </a:solidFill>
              <a:prstDash val="solid"/>
              <a:miter lim="400000"/>
            </a:ln>
          </a:top>
          <a:bottom>
            <a:ln w="12700" cap="flat">
              <a:solidFill>
                <a:srgbClr val="CBCBCB"/>
              </a:solidFill>
              <a:prstDash val="solid"/>
              <a:miter lim="400000"/>
            </a:ln>
          </a:bottom>
          <a:insideH>
            <a:ln w="12700" cap="flat">
              <a:solidFill>
                <a:srgbClr val="CBCBCB"/>
              </a:solidFill>
              <a:prstDash val="solid"/>
              <a:miter lim="400000"/>
            </a:ln>
          </a:insideH>
          <a:insideV>
            <a:ln w="12700" cap="flat">
              <a:solidFill>
                <a:srgbClr val="CBCBCB"/>
              </a:solidFill>
              <a:prstDash val="solid"/>
              <a:miter lim="400000"/>
            </a:ln>
          </a:insideV>
        </a:tcBdr>
        <a:fill>
          <a:solidFill>
            <a:srgbClr val="0365C0"/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929292"/>
              </a:solidFill>
              <a:prstDash val="solid"/>
              <a:miter lim="400000"/>
            </a:ln>
          </a:top>
          <a:bottom>
            <a:ln w="12700" cap="flat">
              <a:solidFill>
                <a:srgbClr val="929292"/>
              </a:solidFill>
              <a:prstDash val="solid"/>
              <a:miter lim="400000"/>
            </a:ln>
          </a:bottom>
          <a:insideH>
            <a:ln w="12700" cap="flat">
              <a:solidFill>
                <a:srgbClr val="929292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5DC123">
              <a:alpha val="19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25400" cap="flat">
              <a:solidFill>
                <a:srgbClr val="CBCBCB"/>
              </a:solidFill>
              <a:prstDash val="solid"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2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33632E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33632E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797A7C">
              <a:alpha val="30000"/>
            </a:srgbClr>
          </a:solidFill>
        </a:fill>
      </a:tcStyle>
    </a:band2H>
    <a:firstCol>
      <a:tcTxStyle b="off" i="off">
        <a:fontRef idx="minor">
          <a:srgbClr val="000000"/>
        </a:fontRef>
        <a:srgbClr val="000000"/>
      </a:tcTxStyle>
      <a:tcStyle>
        <a:tcBdr>
          <a:left>
            <a:ln w="25400" cap="flat">
              <a:solidFill>
                <a:srgbClr val="FFFFFF"/>
              </a:solidFill>
              <a:prstDash val="solid"/>
              <a:miter lim="400000"/>
            </a:ln>
          </a:left>
          <a:right>
            <a:ln w="254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6">
              <a:hueOff val="105381"/>
              <a:satOff val="14341"/>
              <a:lumOff val="10801"/>
            </a:schemeClr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FFFFFF"/>
              </a:solidFill>
              <a:prstDash val="solid"/>
              <a:miter lim="400000"/>
            </a:ln>
          </a:top>
          <a:bottom>
            <a:ln w="254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lastRow>
    <a:fir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FFFFFF"/>
              </a:solidFill>
              <a:prstDash val="solid"/>
              <a:miter lim="400000"/>
            </a:ln>
          </a:top>
          <a:bottom>
            <a:ln w="254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6">
              <a:hueOff val="105381"/>
              <a:satOff val="14341"/>
              <a:lumOff val="10801"/>
            </a:schemeClr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CBCBCB"/>
              </a:solidFill>
              <a:prstDash val="solid"/>
              <a:miter lim="400000"/>
            </a:ln>
          </a:top>
          <a:bottom>
            <a:ln w="12700" cap="flat">
              <a:solidFill>
                <a:srgbClr val="CBCBCB"/>
              </a:solidFill>
              <a:prstDash val="solid"/>
              <a:miter lim="400000"/>
            </a:ln>
          </a:bottom>
          <a:insideH>
            <a:ln w="12700" cap="flat">
              <a:solidFill>
                <a:srgbClr val="CBCBCB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797A7C">
              <a:alpha val="30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CBCBCB"/>
              </a:solidFill>
              <a:prstDash val="solid"/>
              <a:miter lim="400000"/>
            </a:ln>
          </a:left>
          <a:right>
            <a:ln w="12700" cap="flat">
              <a:solidFill>
                <a:srgbClr val="CBCBCB"/>
              </a:solidFill>
              <a:prstDash val="solid"/>
              <a:miter lim="400000"/>
            </a:ln>
          </a:right>
          <a:top>
            <a:ln w="12700" cap="flat">
              <a:solidFill>
                <a:srgbClr val="CBCBCB"/>
              </a:solidFill>
              <a:prstDash val="solid"/>
              <a:miter lim="400000"/>
            </a:ln>
          </a:top>
          <a:bottom>
            <a:ln w="12700" cap="flat">
              <a:solidFill>
                <a:srgbClr val="CBCBCB"/>
              </a:solidFill>
              <a:prstDash val="solid"/>
              <a:miter lim="400000"/>
            </a:ln>
          </a:bottom>
          <a:insideH>
            <a:ln w="12700" cap="flat">
              <a:solidFill>
                <a:srgbClr val="CBCBCB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545761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CBCBCB"/>
              </a:solidFill>
              <a:prstDash val="solid"/>
              <a:miter lim="400000"/>
            </a:ln>
          </a:top>
          <a:bottom>
            <a:ln w="12700" cap="flat">
              <a:solidFill>
                <a:srgbClr val="CBCBCB"/>
              </a:solidFill>
              <a:prstDash val="solid"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777C83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CBCBCB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777C83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FFFFFF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FFFFFF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FFFFFF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FFFFFF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FFFFFF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797A7C">
              <a:alpha val="30000"/>
            </a:srgbClr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FFFFFF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FFFFFF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FFFFFF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FFFFFF"/>
              </a:solidFill>
              <a:custDash>
                <a:ds d="200000" sp="200000"/>
              </a:custDash>
              <a:miter lim="400000"/>
            </a:ln>
          </a:right>
          <a:top>
            <a:ln w="254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solidFill>
                <a:srgbClr val="FFFFFF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FFFFFF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254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solidFill>
                <a:srgbClr val="FFFFFF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Comments="1"/>
</file>

<file path=ppt/_rels/presentation.xml.rels><?xml version="1.0" encoding="UTF-8"?>
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Relationship Id="rId20" Type="http://schemas.openxmlformats.org/officeDocument/2006/relationships/slide" Target="slides/slide13.xml"/><Relationship Id="rId21" Type="http://schemas.openxmlformats.org/officeDocument/2006/relationships/slide" Target="slides/slide14.xml"/><Relationship Id="rId22" Type="http://schemas.openxmlformats.org/officeDocument/2006/relationships/slide" Target="slides/slide15.xml"/><Relationship Id="rId23" Type="http://schemas.openxmlformats.org/officeDocument/2006/relationships/slide" Target="slides/slide16.xml"/><Relationship Id="rId24" Type="http://schemas.openxmlformats.org/officeDocument/2006/relationships/slide" Target="slides/slide17.xml"/><Relationship Id="rId25" Type="http://schemas.openxmlformats.org/officeDocument/2006/relationships/slide" Target="slides/slide18.xml"/><Relationship Id="rId26" Type="http://schemas.openxmlformats.org/officeDocument/2006/relationships/slide" Target="slides/slide19.xml"/><Relationship Id="rId27" Type="http://schemas.openxmlformats.org/officeDocument/2006/relationships/slide" Target="slides/slide20.xml"/><Relationship Id="rId28" Type="http://schemas.openxmlformats.org/officeDocument/2006/relationships/slide" Target="slides/slide21.xml"/><Relationship Id="rId29" Type="http://schemas.openxmlformats.org/officeDocument/2006/relationships/slide" Target="slides/slide22.xml"/><Relationship Id="rId30" Type="http://schemas.openxmlformats.org/officeDocument/2006/relationships/slide" Target="slides/slide23.xml"/><Relationship Id="rId31" Type="http://schemas.openxmlformats.org/officeDocument/2006/relationships/slide" Target="slides/slide24.xml"/><Relationship Id="rId32" Type="http://schemas.openxmlformats.org/officeDocument/2006/relationships/slide" Target="slides/slide25.xml"/><Relationship Id="rId33" Type="http://schemas.openxmlformats.org/officeDocument/2006/relationships/slide" Target="slides/slide26.xml"/><Relationship Id="rId34" Type="http://schemas.openxmlformats.org/officeDocument/2006/relationships/slide" Target="slides/slide27.xml"/><Relationship Id="rId35" Type="http://schemas.openxmlformats.org/officeDocument/2006/relationships/slide" Target="slides/slide28.xml"/><Relationship Id="rId36" Type="http://schemas.openxmlformats.org/officeDocument/2006/relationships/slide" Target="slides/slide29.xml"/><Relationship Id="rId37" Type="http://schemas.openxmlformats.org/officeDocument/2006/relationships/slide" Target="slides/slide30.xml"/></Relationships>
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17" name="Shape 117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itle" showMasterSp="1" showMasterPhAnim="1">
  <p:cSld name="Cím és al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ímszöveg"/>
          <p:cNvSpPr txBox="1"/>
          <p:nvPr>
            <p:ph type="title"/>
          </p:nvPr>
        </p:nvSpPr>
        <p:spPr>
          <a:xfrm>
            <a:off x="2387600" y="2298700"/>
            <a:ext cx="19621500" cy="4648200"/>
          </a:xfrm>
          <a:prstGeom prst="rect">
            <a:avLst/>
          </a:prstGeom>
        </p:spPr>
        <p:txBody>
          <a:bodyPr anchor="b"/>
          <a:lstStyle/>
          <a:p>
            <a:pPr/>
            <a:r>
              <a:t>Címszöveg</a:t>
            </a:r>
          </a:p>
        </p:txBody>
      </p:sp>
      <p:sp>
        <p:nvSpPr>
          <p:cNvPr id="12" name="1. szövegtörzsszint…"/>
          <p:cNvSpPr txBox="1"/>
          <p:nvPr>
            <p:ph type="body" sz="quarter" idx="1"/>
          </p:nvPr>
        </p:nvSpPr>
        <p:spPr>
          <a:xfrm>
            <a:off x="2387600" y="7073900"/>
            <a:ext cx="19621500" cy="15875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4400"/>
            </a:lvl1pPr>
            <a:lvl2pPr marL="0" indent="0" algn="ctr">
              <a:spcBef>
                <a:spcPts val="0"/>
              </a:spcBef>
              <a:buSzTx/>
              <a:buNone/>
              <a:defRPr sz="4400"/>
            </a:lvl2pPr>
            <a:lvl3pPr marL="0" indent="0" algn="ctr">
              <a:spcBef>
                <a:spcPts val="0"/>
              </a:spcBef>
              <a:buSzTx/>
              <a:buNone/>
              <a:defRPr sz="4400"/>
            </a:lvl3pPr>
            <a:lvl4pPr marL="0" indent="0" algn="ctr">
              <a:spcBef>
                <a:spcPts val="0"/>
              </a:spcBef>
              <a:buSzTx/>
              <a:buNone/>
              <a:defRPr sz="4400"/>
            </a:lvl4pPr>
            <a:lvl5pPr marL="0" indent="0" algn="ctr">
              <a:spcBef>
                <a:spcPts val="0"/>
              </a:spcBef>
              <a:buSzTx/>
              <a:buNone/>
              <a:defRPr sz="4400"/>
            </a:lvl5pPr>
          </a:lstStyle>
          <a:p>
            <a:pPr/>
            <a:r>
              <a:t>1. szövegtörzsszint</a:t>
            </a:r>
          </a:p>
          <a:p>
            <a:pPr lvl="1"/>
            <a:r>
              <a:t>2. szövegtörzsszint</a:t>
            </a:r>
          </a:p>
          <a:p>
            <a:pPr lvl="2"/>
            <a:r>
              <a:t>3. szövegtörzsszint</a:t>
            </a:r>
          </a:p>
          <a:p>
            <a:pPr lvl="3"/>
            <a:r>
              <a:t>4. szövegtörzsszint</a:t>
            </a:r>
          </a:p>
          <a:p>
            <a:pPr lvl="4"/>
            <a:r>
              <a:t>5. szövegtörzsszint</a:t>
            </a:r>
          </a:p>
        </p:txBody>
      </p:sp>
      <p:sp>
        <p:nvSpPr>
          <p:cNvPr id="13" name="Diasorszám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 anchor="t"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Idéz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–Kiss János"/>
          <p:cNvSpPr txBox="1"/>
          <p:nvPr>
            <p:ph type="body" sz="quarter" idx="21"/>
          </p:nvPr>
        </p:nvSpPr>
        <p:spPr>
          <a:xfrm>
            <a:off x="2387600" y="8953500"/>
            <a:ext cx="19621500" cy="685800"/>
          </a:xfrm>
          <a:prstGeom prst="rect">
            <a:avLst/>
          </a:prstGeom>
        </p:spPr>
        <p:txBody>
          <a:bodyPr anchor="t"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b="1" sz="3800"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/>
            <a:r>
              <a:t>–Kiss János</a:t>
            </a:r>
          </a:p>
        </p:txBody>
      </p:sp>
      <p:sp>
        <p:nvSpPr>
          <p:cNvPr id="94" name="„Írjon be ide egy idézetet.”"/>
          <p:cNvSpPr txBox="1"/>
          <p:nvPr>
            <p:ph type="body" sz="quarter" idx="22"/>
          </p:nvPr>
        </p:nvSpPr>
        <p:spPr>
          <a:xfrm>
            <a:off x="2387600" y="6007100"/>
            <a:ext cx="19621500" cy="952500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>
              <a:spcBef>
                <a:spcPts val="3400"/>
              </a:spcBef>
              <a:buSzTx/>
              <a:buNone/>
              <a:defRPr sz="5600"/>
            </a:lvl1pPr>
          </a:lstStyle>
          <a:p>
            <a:pPr/>
            <a:r>
              <a:t>„Írjon be ide egy idézetet.”</a:t>
            </a:r>
          </a:p>
        </p:txBody>
      </p:sp>
      <p:sp>
        <p:nvSpPr>
          <p:cNvPr id="95" name="Diasorszám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 anchor="t"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Fényké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Kép"/>
          <p:cNvSpPr/>
          <p:nvPr>
            <p:ph type="pic" idx="21"/>
          </p:nvPr>
        </p:nvSpPr>
        <p:spPr>
          <a:xfrm>
            <a:off x="-47625" y="-2540000"/>
            <a:ext cx="24479250" cy="163195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103" name="Diasorszám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 anchor="t"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Diasorszám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 anchor="t"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Fénykép - vízszint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Kép"/>
          <p:cNvSpPr/>
          <p:nvPr>
            <p:ph type="pic" idx="21"/>
          </p:nvPr>
        </p:nvSpPr>
        <p:spPr>
          <a:xfrm>
            <a:off x="2752725" y="-2489200"/>
            <a:ext cx="18840450" cy="125603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21" name="Címszöveg"/>
          <p:cNvSpPr txBox="1"/>
          <p:nvPr>
            <p:ph type="title"/>
          </p:nvPr>
        </p:nvSpPr>
        <p:spPr>
          <a:xfrm>
            <a:off x="2387600" y="9448800"/>
            <a:ext cx="19621500" cy="2006600"/>
          </a:xfrm>
          <a:prstGeom prst="rect">
            <a:avLst/>
          </a:prstGeom>
        </p:spPr>
        <p:txBody>
          <a:bodyPr anchor="b"/>
          <a:lstStyle/>
          <a:p>
            <a:pPr/>
            <a:r>
              <a:t>Címszöveg</a:t>
            </a:r>
          </a:p>
        </p:txBody>
      </p:sp>
      <p:sp>
        <p:nvSpPr>
          <p:cNvPr id="22" name="1. szövegtörzsszint…"/>
          <p:cNvSpPr txBox="1"/>
          <p:nvPr>
            <p:ph type="body" sz="quarter" idx="1"/>
          </p:nvPr>
        </p:nvSpPr>
        <p:spPr>
          <a:xfrm>
            <a:off x="2387600" y="11518900"/>
            <a:ext cx="19621500" cy="17145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4400"/>
            </a:lvl1pPr>
            <a:lvl2pPr marL="0" indent="0" algn="ctr">
              <a:spcBef>
                <a:spcPts val="0"/>
              </a:spcBef>
              <a:buSzTx/>
              <a:buNone/>
              <a:defRPr sz="4400"/>
            </a:lvl2pPr>
            <a:lvl3pPr marL="0" indent="0" algn="ctr">
              <a:spcBef>
                <a:spcPts val="0"/>
              </a:spcBef>
              <a:buSzTx/>
              <a:buNone/>
              <a:defRPr sz="4400"/>
            </a:lvl3pPr>
            <a:lvl4pPr marL="0" indent="0" algn="ctr">
              <a:spcBef>
                <a:spcPts val="0"/>
              </a:spcBef>
              <a:buSzTx/>
              <a:buNone/>
              <a:defRPr sz="4400"/>
            </a:lvl4pPr>
            <a:lvl5pPr marL="0" indent="0" algn="ctr">
              <a:spcBef>
                <a:spcPts val="0"/>
              </a:spcBef>
              <a:buSzTx/>
              <a:buNone/>
              <a:defRPr sz="4400"/>
            </a:lvl5pPr>
          </a:lstStyle>
          <a:p>
            <a:pPr/>
            <a:r>
              <a:t>1. szövegtörzsszint</a:t>
            </a:r>
          </a:p>
          <a:p>
            <a:pPr lvl="1"/>
            <a:r>
              <a:t>2. szövegtörzsszint</a:t>
            </a:r>
          </a:p>
          <a:p>
            <a:pPr lvl="2"/>
            <a:r>
              <a:t>3. szövegtörzsszint</a:t>
            </a:r>
          </a:p>
          <a:p>
            <a:pPr lvl="3"/>
            <a:r>
              <a:t>4. szövegtörzsszint</a:t>
            </a:r>
          </a:p>
          <a:p>
            <a:pPr lvl="4"/>
            <a:r>
              <a:t>5. szövegtörzsszint</a:t>
            </a:r>
          </a:p>
        </p:txBody>
      </p:sp>
      <p:sp>
        <p:nvSpPr>
          <p:cNvPr id="23" name="Diasorszám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 anchor="t"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Cím – középre igazít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Címszöveg"/>
          <p:cNvSpPr txBox="1"/>
          <p:nvPr>
            <p:ph type="title"/>
          </p:nvPr>
        </p:nvSpPr>
        <p:spPr>
          <a:xfrm>
            <a:off x="2387600" y="4533900"/>
            <a:ext cx="19621500" cy="4648200"/>
          </a:xfrm>
          <a:prstGeom prst="rect">
            <a:avLst/>
          </a:prstGeom>
        </p:spPr>
        <p:txBody>
          <a:bodyPr/>
          <a:lstStyle/>
          <a:p>
            <a:pPr/>
            <a:r>
              <a:t>Címszöveg</a:t>
            </a:r>
          </a:p>
        </p:txBody>
      </p:sp>
      <p:sp>
        <p:nvSpPr>
          <p:cNvPr id="31" name="Diasorszám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 anchor="t"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Fotó - függőle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Kép"/>
          <p:cNvSpPr/>
          <p:nvPr>
            <p:ph type="pic" idx="21"/>
          </p:nvPr>
        </p:nvSpPr>
        <p:spPr>
          <a:xfrm>
            <a:off x="12407900" y="-2159000"/>
            <a:ext cx="10337800" cy="15506702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39" name="Címszöveg"/>
          <p:cNvSpPr txBox="1"/>
          <p:nvPr>
            <p:ph type="title"/>
          </p:nvPr>
        </p:nvSpPr>
        <p:spPr>
          <a:xfrm>
            <a:off x="1790700" y="1066800"/>
            <a:ext cx="10007600" cy="5626100"/>
          </a:xfrm>
          <a:prstGeom prst="rect">
            <a:avLst/>
          </a:prstGeom>
        </p:spPr>
        <p:txBody>
          <a:bodyPr anchor="b"/>
          <a:lstStyle>
            <a:lvl1pPr>
              <a:defRPr sz="8400"/>
            </a:lvl1pPr>
          </a:lstStyle>
          <a:p>
            <a:pPr/>
            <a:r>
              <a:t>Címszöveg</a:t>
            </a:r>
          </a:p>
        </p:txBody>
      </p:sp>
      <p:sp>
        <p:nvSpPr>
          <p:cNvPr id="40" name="1. szövegtörzsszint…"/>
          <p:cNvSpPr txBox="1"/>
          <p:nvPr>
            <p:ph type="body" sz="quarter" idx="1"/>
          </p:nvPr>
        </p:nvSpPr>
        <p:spPr>
          <a:xfrm>
            <a:off x="1790700" y="7035800"/>
            <a:ext cx="10007600" cy="56261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4400"/>
            </a:lvl1pPr>
            <a:lvl2pPr marL="0" indent="0" algn="ctr">
              <a:spcBef>
                <a:spcPts val="0"/>
              </a:spcBef>
              <a:buSzTx/>
              <a:buNone/>
              <a:defRPr sz="4400"/>
            </a:lvl2pPr>
            <a:lvl3pPr marL="0" indent="0" algn="ctr">
              <a:spcBef>
                <a:spcPts val="0"/>
              </a:spcBef>
              <a:buSzTx/>
              <a:buNone/>
              <a:defRPr sz="4400"/>
            </a:lvl3pPr>
            <a:lvl4pPr marL="0" indent="0" algn="ctr">
              <a:spcBef>
                <a:spcPts val="0"/>
              </a:spcBef>
              <a:buSzTx/>
              <a:buNone/>
              <a:defRPr sz="4400"/>
            </a:lvl4pPr>
            <a:lvl5pPr marL="0" indent="0" algn="ctr">
              <a:spcBef>
                <a:spcPts val="0"/>
              </a:spcBef>
              <a:buSzTx/>
              <a:buNone/>
              <a:defRPr sz="4400"/>
            </a:lvl5pPr>
          </a:lstStyle>
          <a:p>
            <a:pPr/>
            <a:r>
              <a:t>1. szövegtörzsszint</a:t>
            </a:r>
          </a:p>
          <a:p>
            <a:pPr lvl="1"/>
            <a:r>
              <a:t>2. szövegtörzsszint</a:t>
            </a:r>
          </a:p>
          <a:p>
            <a:pPr lvl="2"/>
            <a:r>
              <a:t>3. szövegtörzsszint</a:t>
            </a:r>
          </a:p>
          <a:p>
            <a:pPr lvl="3"/>
            <a:r>
              <a:t>4. szövegtörzsszint</a:t>
            </a:r>
          </a:p>
          <a:p>
            <a:pPr lvl="4"/>
            <a:r>
              <a:t>5. szövegtörzsszint</a:t>
            </a:r>
          </a:p>
        </p:txBody>
      </p:sp>
      <p:sp>
        <p:nvSpPr>
          <p:cNvPr id="41" name="Diasorszám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 anchor="t"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Cím - felü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Címszöveg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Címszöveg</a:t>
            </a:r>
          </a:p>
        </p:txBody>
      </p:sp>
      <p:sp>
        <p:nvSpPr>
          <p:cNvPr id="49" name="Diasorszám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Cím és listajel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Címszöveg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Címszöveg</a:t>
            </a:r>
          </a:p>
        </p:txBody>
      </p:sp>
      <p:sp>
        <p:nvSpPr>
          <p:cNvPr id="57" name="1. szövegtörzsszint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1. szövegtörzsszint</a:t>
            </a:r>
          </a:p>
          <a:p>
            <a:pPr lvl="1"/>
            <a:r>
              <a:t>2. szövegtörzsszint</a:t>
            </a:r>
          </a:p>
          <a:p>
            <a:pPr lvl="2"/>
            <a:r>
              <a:t>3. szövegtörzsszint</a:t>
            </a:r>
          </a:p>
          <a:p>
            <a:pPr lvl="3"/>
            <a:r>
              <a:t>4. szövegtörzsszint</a:t>
            </a:r>
          </a:p>
          <a:p>
            <a:pPr lvl="4"/>
            <a:r>
              <a:t>5. szövegtörzsszint</a:t>
            </a:r>
          </a:p>
        </p:txBody>
      </p:sp>
      <p:sp>
        <p:nvSpPr>
          <p:cNvPr id="58" name="Diasorszám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 anchor="t"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Cím, listajelek és fényké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Kép"/>
          <p:cNvSpPr/>
          <p:nvPr>
            <p:ph type="pic" idx="21"/>
          </p:nvPr>
        </p:nvSpPr>
        <p:spPr>
          <a:xfrm>
            <a:off x="12496800" y="-1485900"/>
            <a:ext cx="10193867" cy="152908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66" name="Címszöveg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Címszöveg</a:t>
            </a:r>
          </a:p>
        </p:txBody>
      </p:sp>
      <p:sp>
        <p:nvSpPr>
          <p:cNvPr id="67" name="1. szövegtörzsszint…"/>
          <p:cNvSpPr txBox="1"/>
          <p:nvPr>
            <p:ph type="body" sz="half" idx="1"/>
          </p:nvPr>
        </p:nvSpPr>
        <p:spPr>
          <a:xfrm>
            <a:off x="1790700" y="3644900"/>
            <a:ext cx="10007600" cy="8839200"/>
          </a:xfrm>
          <a:prstGeom prst="rect">
            <a:avLst/>
          </a:prstGeom>
        </p:spPr>
        <p:txBody>
          <a:bodyPr/>
          <a:lstStyle>
            <a:lvl1pPr marL="431800" indent="-431800">
              <a:spcBef>
                <a:spcPts val="5300"/>
              </a:spcBef>
              <a:defRPr sz="3800"/>
            </a:lvl1pPr>
            <a:lvl2pPr marL="863600" indent="-431800">
              <a:spcBef>
                <a:spcPts val="5300"/>
              </a:spcBef>
              <a:defRPr sz="3800"/>
            </a:lvl2pPr>
            <a:lvl3pPr marL="1295400" indent="-431800">
              <a:spcBef>
                <a:spcPts val="5300"/>
              </a:spcBef>
              <a:defRPr sz="3800"/>
            </a:lvl3pPr>
            <a:lvl4pPr marL="1727200" indent="-431800">
              <a:spcBef>
                <a:spcPts val="5300"/>
              </a:spcBef>
              <a:defRPr sz="3800"/>
            </a:lvl4pPr>
            <a:lvl5pPr marL="2159000" indent="-431800">
              <a:spcBef>
                <a:spcPts val="5300"/>
              </a:spcBef>
              <a:defRPr sz="3800"/>
            </a:lvl5pPr>
          </a:lstStyle>
          <a:p>
            <a:pPr/>
            <a:r>
              <a:t>1. szövegtörzsszint</a:t>
            </a:r>
          </a:p>
          <a:p>
            <a:pPr lvl="1"/>
            <a:r>
              <a:t>2. szövegtörzsszint</a:t>
            </a:r>
          </a:p>
          <a:p>
            <a:pPr lvl="2"/>
            <a:r>
              <a:t>3. szövegtörzsszint</a:t>
            </a:r>
          </a:p>
          <a:p>
            <a:pPr lvl="3"/>
            <a:r>
              <a:t>4. szövegtörzsszint</a:t>
            </a:r>
          </a:p>
          <a:p>
            <a:pPr lvl="4"/>
            <a:r>
              <a:t>5. szövegtörzsszint</a:t>
            </a:r>
          </a:p>
        </p:txBody>
      </p:sp>
      <p:sp>
        <p:nvSpPr>
          <p:cNvPr id="68" name="Diasorszám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 anchor="t"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Felsorolásjel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1. szövegtörzsszint…"/>
          <p:cNvSpPr txBox="1"/>
          <p:nvPr>
            <p:ph type="body" idx="1"/>
          </p:nvPr>
        </p:nvSpPr>
        <p:spPr>
          <a:xfrm>
            <a:off x="1790700" y="1790700"/>
            <a:ext cx="20815300" cy="10147300"/>
          </a:xfrm>
          <a:prstGeom prst="rect">
            <a:avLst/>
          </a:prstGeom>
        </p:spPr>
        <p:txBody>
          <a:bodyPr/>
          <a:lstStyle/>
          <a:p>
            <a:pPr/>
            <a:r>
              <a:t>1. szövegtörzsszint</a:t>
            </a:r>
          </a:p>
          <a:p>
            <a:pPr lvl="1"/>
            <a:r>
              <a:t>2. szövegtörzsszint</a:t>
            </a:r>
          </a:p>
          <a:p>
            <a:pPr lvl="2"/>
            <a:r>
              <a:t>3. szövegtörzsszint</a:t>
            </a:r>
          </a:p>
          <a:p>
            <a:pPr lvl="3"/>
            <a:r>
              <a:t>4. szövegtörzsszint</a:t>
            </a:r>
          </a:p>
          <a:p>
            <a:pPr lvl="4"/>
            <a:r>
              <a:t>5. szövegtörzsszint</a:t>
            </a:r>
          </a:p>
        </p:txBody>
      </p:sp>
      <p:sp>
        <p:nvSpPr>
          <p:cNvPr id="76" name="Diasorszám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 anchor="t"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Fénykép - hárm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Kép"/>
          <p:cNvSpPr/>
          <p:nvPr>
            <p:ph type="pic" sz="half" idx="21"/>
          </p:nvPr>
        </p:nvSpPr>
        <p:spPr>
          <a:xfrm>
            <a:off x="12344400" y="7112000"/>
            <a:ext cx="10439400" cy="6959601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4" name="Kép"/>
          <p:cNvSpPr/>
          <p:nvPr>
            <p:ph type="pic" sz="half" idx="22"/>
          </p:nvPr>
        </p:nvSpPr>
        <p:spPr>
          <a:xfrm>
            <a:off x="12407900" y="190500"/>
            <a:ext cx="10363200" cy="69088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5" name="Kép"/>
          <p:cNvSpPr/>
          <p:nvPr>
            <p:ph type="pic" idx="23"/>
          </p:nvPr>
        </p:nvSpPr>
        <p:spPr>
          <a:xfrm>
            <a:off x="1583266" y="-1879600"/>
            <a:ext cx="10414001" cy="156210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6" name="Diasorszám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 anchor="t"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image" Target="../media/image1.jpeg"/><Relationship Id="rId3" Type="http://schemas.openxmlformats.org/officeDocument/2006/relationships/slideLayout" Target="../slideLayouts/slideLayout1.xml"/><Relationship Id="rId4" Type="http://schemas.openxmlformats.org/officeDocument/2006/relationships/slideLayout" Target="../slideLayouts/slideLayout2.xml"/><Relationship Id="rId5" Type="http://schemas.openxmlformats.org/officeDocument/2006/relationships/slideLayout" Target="../slideLayouts/slideLayout3.xml"/><Relationship Id="rId6" Type="http://schemas.openxmlformats.org/officeDocument/2006/relationships/slideLayout" Target="../slideLayouts/slideLayout4.xml"/><Relationship Id="rId7" Type="http://schemas.openxmlformats.org/officeDocument/2006/relationships/slideLayout" Target="../slideLayouts/slideLayout5.xml"/><Relationship Id="rId8" Type="http://schemas.openxmlformats.org/officeDocument/2006/relationships/slideLayout" Target="../slideLayouts/slideLayout6.xml"/><Relationship Id="rId9" Type="http://schemas.openxmlformats.org/officeDocument/2006/relationships/slideLayout" Target="../slideLayouts/slideLayout7.xml"/><Relationship Id="rId10" Type="http://schemas.openxmlformats.org/officeDocument/2006/relationships/slideLayout" Target="../slideLayouts/slideLayout8.xml"/><Relationship Id="rId11" Type="http://schemas.openxmlformats.org/officeDocument/2006/relationships/slideLayout" Target="../slideLayouts/slideLayout9.xml"/><Relationship Id="rId12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1.xml"/><Relationship Id="rId14" Type="http://schemas.openxmlformats.org/officeDocument/2006/relationships/slideLayout" Target="../slideLayouts/slideLayout12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szöveg"/>
          <p:cNvSpPr txBox="1"/>
          <p:nvPr>
            <p:ph type="title"/>
          </p:nvPr>
        </p:nvSpPr>
        <p:spPr>
          <a:xfrm>
            <a:off x="1790700" y="571500"/>
            <a:ext cx="20815300" cy="29845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/>
          <a:p>
            <a:pPr/>
            <a:r>
              <a:t>Címszöveg</a:t>
            </a:r>
          </a:p>
        </p:txBody>
      </p:sp>
      <p:sp>
        <p:nvSpPr>
          <p:cNvPr id="3" name="1. szövegtörzsszint…"/>
          <p:cNvSpPr txBox="1"/>
          <p:nvPr>
            <p:ph type="body" idx="1"/>
          </p:nvPr>
        </p:nvSpPr>
        <p:spPr>
          <a:xfrm>
            <a:off x="1790700" y="3644900"/>
            <a:ext cx="20815300" cy="88392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/>
          <a:p>
            <a:pPr/>
            <a:r>
              <a:t>1. szövegtörzsszint</a:t>
            </a:r>
          </a:p>
          <a:p>
            <a:pPr lvl="1"/>
            <a:r>
              <a:t>2. szövegtörzsszint</a:t>
            </a:r>
          </a:p>
          <a:p>
            <a:pPr lvl="2"/>
            <a:r>
              <a:t>3. szövegtörzsszint</a:t>
            </a:r>
          </a:p>
          <a:p>
            <a:pPr lvl="3"/>
            <a:r>
              <a:t>4. szövegtörzsszint</a:t>
            </a:r>
          </a:p>
          <a:p>
            <a:pPr lvl="4"/>
            <a:r>
              <a:t>5. szövegtörzsszint</a:t>
            </a:r>
          </a:p>
        </p:txBody>
      </p:sp>
      <p:sp>
        <p:nvSpPr>
          <p:cNvPr id="4" name="Diasorszám"/>
          <p:cNvSpPr txBox="1"/>
          <p:nvPr>
            <p:ph type="sldNum" sz="quarter" idx="2"/>
          </p:nvPr>
        </p:nvSpPr>
        <p:spPr>
          <a:xfrm>
            <a:off x="11955253" y="13004800"/>
            <a:ext cx="453238" cy="469900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 anchor="b">
            <a:spAutoFit/>
          </a:bodyPr>
          <a:lstStyle>
            <a:lvl1pPr>
              <a:defRPr sz="2400"/>
            </a:lvl1pPr>
          </a:lstStyle>
          <a:p>
            <a:pPr/>
            <a:fld id="{86CB4B4D-7CA3-9044-876B-883B54F8677D}" type="slidenum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  <p:sldLayoutId id="2147483660" r:id="rId14"/>
  </p:sldLayoutIdLst>
  <p:transition xmlns:p14="http://schemas.microsoft.com/office/powerpoint/2010/main" spd="med" advClick="1"/>
  <p:txStyles>
    <p:titleStyle>
      <a:lvl1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1200" u="none"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1pPr>
      <a:lvl2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1200" u="none"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2pPr>
      <a:lvl3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1200" u="none"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3pPr>
      <a:lvl4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1200" u="none"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4pPr>
      <a:lvl5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1200" u="none"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5pPr>
      <a:lvl6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1200" u="none"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6pPr>
      <a:lvl7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1200" u="none"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7pPr>
      <a:lvl8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1200" u="none"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8pPr>
      <a:lvl9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1200" u="none"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9pPr>
    </p:titleStyle>
    <p:bodyStyle>
      <a:lvl1pPr marL="609600" marR="0" indent="-609600" algn="l" defTabSz="825500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75000"/>
        <a:buFontTx/>
        <a:buChar char="•"/>
        <a:tabLst/>
        <a:defRPr b="0" baseline="0" cap="none" i="0" spc="0" strike="noStrike" sz="5200" u="none"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1pPr>
      <a:lvl2pPr marL="1219200" marR="0" indent="-609600" algn="l" defTabSz="825500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75000"/>
        <a:buFontTx/>
        <a:buChar char="•"/>
        <a:tabLst/>
        <a:defRPr b="0" baseline="0" cap="none" i="0" spc="0" strike="noStrike" sz="5200" u="none"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2pPr>
      <a:lvl3pPr marL="1828800" marR="0" indent="-609600" algn="l" defTabSz="825500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75000"/>
        <a:buFontTx/>
        <a:buChar char="•"/>
        <a:tabLst/>
        <a:defRPr b="0" baseline="0" cap="none" i="0" spc="0" strike="noStrike" sz="5200" u="none"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3pPr>
      <a:lvl4pPr marL="2438400" marR="0" indent="-609600" algn="l" defTabSz="825500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75000"/>
        <a:buFontTx/>
        <a:buChar char="•"/>
        <a:tabLst/>
        <a:defRPr b="0" baseline="0" cap="none" i="0" spc="0" strike="noStrike" sz="5200" u="none"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4pPr>
      <a:lvl5pPr marL="3048000" marR="0" indent="-609600" algn="l" defTabSz="825500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75000"/>
        <a:buFontTx/>
        <a:buChar char="•"/>
        <a:tabLst/>
        <a:defRPr b="0" baseline="0" cap="none" i="0" spc="0" strike="noStrike" sz="5200" u="none"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5pPr>
      <a:lvl6pPr marL="3657600" marR="0" indent="-609600" algn="l" defTabSz="825500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75000"/>
        <a:buFontTx/>
        <a:buChar char="•"/>
        <a:tabLst/>
        <a:defRPr b="0" baseline="0" cap="none" i="0" spc="0" strike="noStrike" sz="5200" u="none"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6pPr>
      <a:lvl7pPr marL="4267200" marR="0" indent="-609600" algn="l" defTabSz="825500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75000"/>
        <a:buFontTx/>
        <a:buChar char="•"/>
        <a:tabLst/>
        <a:defRPr b="0" baseline="0" cap="none" i="0" spc="0" strike="noStrike" sz="5200" u="none"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7pPr>
      <a:lvl8pPr marL="4876800" marR="0" indent="-609600" algn="l" defTabSz="825500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75000"/>
        <a:buFontTx/>
        <a:buChar char="•"/>
        <a:tabLst/>
        <a:defRPr b="0" baseline="0" cap="none" i="0" spc="0" strike="noStrike" sz="5200" u="none"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8pPr>
      <a:lvl9pPr marL="5486400" marR="0" indent="-609600" algn="l" defTabSz="825500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75000"/>
        <a:buFontTx/>
        <a:buChar char="•"/>
        <a:tabLst/>
        <a:defRPr b="0" baseline="0" cap="none" i="0" spc="0" strike="noStrike" sz="5200" u="none"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9pPr>
    </p:bodyStyle>
    <p:otherStyle>
      <a:lvl1pPr marL="0" marR="0" indent="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1pPr>
      <a:lvl2pPr marL="0" marR="0" indent="2286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2pPr>
      <a:lvl3pPr marL="0" marR="0" indent="4572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3pPr>
      <a:lvl4pPr marL="0" marR="0" indent="6858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4pPr>
      <a:lvl5pPr marL="0" marR="0" indent="9144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5pPr>
      <a:lvl6pPr marL="0" marR="0" indent="11430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6pPr>
      <a:lvl7pPr marL="0" marR="0" indent="13716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7pPr>
      <a:lvl8pPr marL="0" marR="0" indent="16002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8pPr>
      <a:lvl9pPr marL="0" marR="0" indent="18288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9pPr>
    </p:otherStyle>
  </p:txStyles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
</file>

<file path=ppt/slides/_rels/slide1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
</file>

<file path=ppt/slides/_rels/slide1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
</file>

<file path=ppt/slides/_rels/slide1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
</file>

<file path=ppt/slides/_rels/slide1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
</file>

<file path=ppt/slides/_rels/slide1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
</file>

<file path=ppt/slides/_rels/slide1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3.png"/></Relationships>

</file>

<file path=ppt/slides/_rels/slide1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
</file>

<file path=ppt/slides/_rels/slide1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
</file>

<file path=ppt/slides/_rels/slide1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
</file>

<file path=ppt/slides/_rels/slide1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
</file>

<file path=ppt/slides/_rels/slide2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
</file>

<file path=ppt/slides/_rels/slide2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
</file>

<file path=ppt/slides/_rels/slide2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
</file>

<file path=ppt/slides/_rels/slide2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
</file>

<file path=ppt/slides/_rels/slide2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
</file>

<file path=ppt/slides/_rels/slide2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
</file>

<file path=ppt/slides/_rels/slide2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
</file>

<file path=ppt/slides/_rels/slide2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
</file>

<file path=ppt/slides/_rels/slide2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
</file>

<file path=ppt/slides/_rels/slide2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
</file>

<file path=ppt/slides/_rels/slide3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
</file>

<file path=ppt/slides/_rels/slide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
</file>

<file path=ppt/slides/_rels/slide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gradFill flip="none" rotWithShape="1">
          <a:gsLst>
            <a:gs pos="0">
              <a:srgbClr val="002E58"/>
            </a:gs>
            <a:gs pos="20947">
              <a:srgbClr val="0B2A84"/>
            </a:gs>
            <a:gs pos="99733">
              <a:srgbClr val="1626AF"/>
            </a:gs>
          </a:gsLst>
          <a:lin ang="17749590" scaled="0"/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9" name="Vyasadeva.png" descr="Vyasadeva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486460" y="5349924"/>
            <a:ext cx="7411080" cy="8704806"/>
          </a:xfrm>
          <a:prstGeom prst="rect">
            <a:avLst/>
          </a:prstGeom>
          <a:ln w="12700">
            <a:miter lim="400000"/>
          </a:ln>
        </p:spPr>
      </p:pic>
      <p:sp>
        <p:nvSpPr>
          <p:cNvPr id="120" name="Védák a gyakorlatban"/>
          <p:cNvSpPr txBox="1"/>
          <p:nvPr/>
        </p:nvSpPr>
        <p:spPr>
          <a:xfrm>
            <a:off x="3039526" y="-201927"/>
            <a:ext cx="18304948" cy="217126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b">
            <a:normAutofit fontScale="100000" lnSpcReduction="0"/>
          </a:bodyPr>
          <a:lstStyle>
            <a:lvl1pPr>
              <a:defRPr b="1" sz="10000"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/>
            <a:r>
              <a:t>Védák a gyakorlatban</a:t>
            </a:r>
          </a:p>
        </p:txBody>
      </p:sp>
      <p:sp>
        <p:nvSpPr>
          <p:cNvPr id="121" name="3. lecke"/>
          <p:cNvSpPr txBox="1"/>
          <p:nvPr/>
        </p:nvSpPr>
        <p:spPr>
          <a:xfrm>
            <a:off x="9894310" y="1718576"/>
            <a:ext cx="4595380" cy="141569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b">
            <a:normAutofit fontScale="100000" lnSpcReduction="0"/>
          </a:bodyPr>
          <a:lstStyle>
            <a:lvl1pPr>
              <a:defRPr sz="7500"/>
            </a:lvl1pPr>
          </a:lstStyle>
          <a:p>
            <a:pPr/>
            <a:r>
              <a:t>3. lecke</a:t>
            </a:r>
          </a:p>
        </p:txBody>
      </p:sp>
      <p:sp>
        <p:nvSpPr>
          <p:cNvPr id="122" name="Kitől tanulhatom a Védákat?"/>
          <p:cNvSpPr txBox="1"/>
          <p:nvPr>
            <p:ph type="ctrTitle"/>
          </p:nvPr>
        </p:nvSpPr>
        <p:spPr>
          <a:xfrm>
            <a:off x="659563" y="4229398"/>
            <a:ext cx="23064874" cy="1415696"/>
          </a:xfrm>
          <a:prstGeom prst="rect">
            <a:avLst/>
          </a:prstGeom>
        </p:spPr>
        <p:txBody>
          <a:bodyPr/>
          <a:lstStyle>
            <a:lvl1pPr defTabSz="457200">
              <a:defRPr b="1" sz="7500">
                <a:latin typeface="Helvetica Neue"/>
                <a:ea typeface="Helvetica Neue"/>
                <a:cs typeface="Helvetica Neue"/>
                <a:sym typeface="Helvetica Neue"/>
              </a:defRPr>
            </a:lvl1pPr>
          </a:lstStyle>
          <a:p>
            <a:pPr/>
            <a:r>
              <a:t>Kitől tanulhatom a Védákat?</a:t>
            </a:r>
          </a:p>
        </p:txBody>
      </p:sp>
      <p:sp>
        <p:nvSpPr>
          <p:cNvPr id="123" name="Vonal"/>
          <p:cNvSpPr/>
          <p:nvPr/>
        </p:nvSpPr>
        <p:spPr>
          <a:xfrm>
            <a:off x="5826367" y="4242098"/>
            <a:ext cx="12731267" cy="1"/>
          </a:xfrm>
          <a:prstGeom prst="line">
            <a:avLst/>
          </a:prstGeom>
          <a:ln w="25400">
            <a:solidFill>
              <a:srgbClr val="FFFFFF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3200">
                <a:effectLst>
                  <a:outerShdw sx="100000" sy="100000" kx="0" ky="0" algn="b" rotWithShape="0" blurRad="25400" dist="23998" dir="2700000">
                    <a:srgbClr val="000000">
                      <a:alpha val="31034"/>
                    </a:srgbClr>
                  </a:outerShdw>
                </a:effectLst>
              </a:defRPr>
            </a:pPr>
          </a:p>
        </p:txBody>
      </p:sp>
      <p:sp>
        <p:nvSpPr>
          <p:cNvPr id="124" name="Vonal"/>
          <p:cNvSpPr/>
          <p:nvPr/>
        </p:nvSpPr>
        <p:spPr>
          <a:xfrm>
            <a:off x="5826367" y="5932175"/>
            <a:ext cx="12731266" cy="1"/>
          </a:xfrm>
          <a:prstGeom prst="line">
            <a:avLst/>
          </a:prstGeom>
          <a:ln w="25400">
            <a:solidFill>
              <a:srgbClr val="FFFFFF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3200">
                <a:effectLst>
                  <a:outerShdw sx="100000" sy="100000" kx="0" ky="0" algn="b" rotWithShape="0" blurRad="25400" dist="23998" dir="2700000">
                    <a:srgbClr val="000000">
                      <a:alpha val="31034"/>
                    </a:srgbClr>
                  </a:outerShdw>
                </a:effectLst>
              </a:defRPr>
            </a:pP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gradFill flip="none" rotWithShape="1">
          <a:gsLst>
            <a:gs pos="0">
              <a:srgbClr val="002E58"/>
            </a:gs>
            <a:gs pos="20947">
              <a:srgbClr val="0B2A84"/>
            </a:gs>
            <a:gs pos="99733">
              <a:srgbClr val="1626AF"/>
            </a:gs>
          </a:gsLst>
          <a:lin ang="17749590" scaled="0"/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2" name="Vyasadeva.png" descr="Vyasadeva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0837207" y="9687842"/>
            <a:ext cx="3390298" cy="3982130"/>
          </a:xfrm>
          <a:prstGeom prst="rect">
            <a:avLst/>
          </a:prstGeom>
          <a:ln w="12700">
            <a:miter lim="400000"/>
          </a:ln>
        </p:spPr>
      </p:pic>
      <p:sp>
        <p:nvSpPr>
          <p:cNvPr id="173" name="Sampradaya - Tanítványi láncolat - iskola"/>
          <p:cNvSpPr txBox="1"/>
          <p:nvPr/>
        </p:nvSpPr>
        <p:spPr>
          <a:xfrm>
            <a:off x="490508" y="468668"/>
            <a:ext cx="23155829" cy="150067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b">
            <a:normAutofit fontScale="100000" lnSpcReduction="0"/>
          </a:bodyPr>
          <a:lstStyle/>
          <a:p>
            <a:pPr algn="l">
              <a:defRPr b="1" sz="7200">
                <a:solidFill>
                  <a:srgbClr val="FF85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t>Sampradaya</a:t>
            </a:r>
            <a:r>
              <a:rPr b="0"/>
              <a:t> - Tanítványi láncolat - iskola</a:t>
            </a:r>
          </a:p>
        </p:txBody>
      </p:sp>
      <p:sp>
        <p:nvSpPr>
          <p:cNvPr id="174" name="Vonal"/>
          <p:cNvSpPr/>
          <p:nvPr/>
        </p:nvSpPr>
        <p:spPr>
          <a:xfrm>
            <a:off x="1192597" y="2056365"/>
            <a:ext cx="16900769" cy="1"/>
          </a:xfrm>
          <a:prstGeom prst="line">
            <a:avLst/>
          </a:prstGeom>
          <a:ln w="25400">
            <a:solidFill>
              <a:srgbClr val="FFFFFF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3200">
                <a:effectLst>
                  <a:outerShdw sx="100000" sy="100000" kx="0" ky="0" algn="b" rotWithShape="0" blurRad="25400" dist="23998" dir="2700000">
                    <a:srgbClr val="000000">
                      <a:alpha val="31034"/>
                    </a:srgbClr>
                  </a:outerShdw>
                </a:effectLst>
              </a:defRPr>
            </a:pPr>
          </a:p>
        </p:txBody>
      </p:sp>
      <p:sp>
        <p:nvSpPr>
          <p:cNvPr id="175" name="Az élő sampradaya jele az , hogy olyan emberek jelennek meg benne, akik lelki tulajdonságokkal rendelkeznek. Ez az elv minden hagyományra vonatkozik: megjelenik egy tökéletes személyiség, akinek követői lesznek, s amelyből a tanárok és a diákok láncolata"/>
          <p:cNvSpPr txBox="1"/>
          <p:nvPr/>
        </p:nvSpPr>
        <p:spPr>
          <a:xfrm>
            <a:off x="859472" y="3848100"/>
            <a:ext cx="23155828" cy="6019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algn="l">
              <a:defRPr sz="6300"/>
            </a:pPr>
            <a:r>
              <a:t>Az </a:t>
            </a:r>
            <a:r>
              <a:rPr sz="7200">
                <a:solidFill>
                  <a:srgbClr val="FF85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élő sampradaya</a:t>
            </a:r>
            <a:r>
              <a:t> jele az , hogy olyan emberek jelennek meg benne, akik lelki tulajdonságokkal rendelkeznek. Ez az elv minden hagyományra vonatkozik: megjelenik egy tökéletes személyiség, akinek követői lesznek, s amelyből a tanárok és a diákok láncolata keletkezik, akik azt a kinyilatkoztatást továbbítják.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1500">
        <p:push dir="l"/>
      </p:transition>
    </mc:Choice>
    <mc:Fallback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gradFill flip="none" rotWithShape="1">
          <a:gsLst>
            <a:gs pos="0">
              <a:srgbClr val="002E58"/>
            </a:gs>
            <a:gs pos="20947">
              <a:srgbClr val="0B2A84"/>
            </a:gs>
            <a:gs pos="99733">
              <a:srgbClr val="1626AF"/>
            </a:gs>
          </a:gsLst>
          <a:lin ang="17749590" scaled="0"/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7" name="Vyasadeva.png" descr="Vyasadeva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0837207" y="9687842"/>
            <a:ext cx="3390298" cy="3982130"/>
          </a:xfrm>
          <a:prstGeom prst="rect">
            <a:avLst/>
          </a:prstGeom>
          <a:ln w="12700">
            <a:miter lim="400000"/>
          </a:ln>
        </p:spPr>
      </p:pic>
      <p:sp>
        <p:nvSpPr>
          <p:cNvPr id="178" name="Egy lelki tanítómesternek két fő tulajdonsággal kell rendelkeznie:"/>
          <p:cNvSpPr txBox="1"/>
          <p:nvPr/>
        </p:nvSpPr>
        <p:spPr>
          <a:xfrm>
            <a:off x="490508" y="468668"/>
            <a:ext cx="22235292" cy="150067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b">
            <a:normAutofit fontScale="100000" lnSpcReduction="0"/>
          </a:bodyPr>
          <a:lstStyle/>
          <a:p>
            <a:pPr algn="l" defTabSz="365760">
              <a:defRPr b="1" sz="6000"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rPr b="0"/>
              <a:t>Egy </a:t>
            </a:r>
            <a:r>
              <a:rPr b="0">
                <a:solidFill>
                  <a:srgbClr val="FF8500"/>
                </a:solidFill>
              </a:rPr>
              <a:t>lelki tanítómesternek</a:t>
            </a:r>
            <a:r>
              <a:rPr b="0"/>
              <a:t> két fő tulajdonsággal kell rendelkeznie:</a:t>
            </a:r>
          </a:p>
        </p:txBody>
      </p:sp>
      <p:sp>
        <p:nvSpPr>
          <p:cNvPr id="179" name="Vonal"/>
          <p:cNvSpPr/>
          <p:nvPr/>
        </p:nvSpPr>
        <p:spPr>
          <a:xfrm>
            <a:off x="1192597" y="2056365"/>
            <a:ext cx="16900769" cy="1"/>
          </a:xfrm>
          <a:prstGeom prst="line">
            <a:avLst/>
          </a:prstGeom>
          <a:ln w="25400">
            <a:solidFill>
              <a:srgbClr val="FFFFFF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3200">
                <a:effectLst>
                  <a:outerShdw sx="100000" sy="100000" kx="0" ky="0" algn="b" rotWithShape="0" blurRad="25400" dist="23998" dir="2700000">
                    <a:srgbClr val="000000">
                      <a:alpha val="31034"/>
                    </a:srgbClr>
                  </a:outerShdw>
                </a:effectLst>
              </a:defRPr>
            </a:pPr>
          </a:p>
        </p:txBody>
      </p:sp>
      <p:sp>
        <p:nvSpPr>
          <p:cNvPr id="180" name="Nem elég csak az, hogy egy hiteles tanítványi láncolatoz tartozik, hanem sikeresnek kell lennie a lelki tudomány elsajátításában.…"/>
          <p:cNvSpPr txBox="1"/>
          <p:nvPr/>
        </p:nvSpPr>
        <p:spPr>
          <a:xfrm>
            <a:off x="440096" y="6292519"/>
            <a:ext cx="23503809" cy="417295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>
              <a:spcBef>
                <a:spcPts val="2800"/>
              </a:spcBef>
              <a:defRPr sz="4900"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t>Nem elég csak az, hogy egy hiteles tanítványi láncolatoz tartozik, hanem </a:t>
            </a:r>
            <a:r>
              <a:rPr b="1"/>
              <a:t>sikeresnek kell lennie a lelki tudomány elsajátításában</a:t>
            </a:r>
            <a:r>
              <a:t>. </a:t>
            </a:r>
          </a:p>
          <a:p>
            <a:pPr>
              <a:defRPr sz="4900"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t>Ahogyan nem elég csak az, hogy a tanár járt iskolába, hanem szükséges az is, hogy sikeresen letette a vizsgáit, és megtanulta a tananyagot - </a:t>
            </a:r>
            <a:br/>
            <a:r>
              <a:rPr b="1"/>
              <a:t>bizonyos tulajdonságokra és ismeretekre tett szert</a:t>
            </a:r>
            <a:r>
              <a:t>.</a:t>
            </a:r>
          </a:p>
        </p:txBody>
      </p:sp>
      <p:sp>
        <p:nvSpPr>
          <p:cNvPr id="181" name="2. brahmanistha"/>
          <p:cNvSpPr txBox="1"/>
          <p:nvPr/>
        </p:nvSpPr>
        <p:spPr>
          <a:xfrm>
            <a:off x="727367" y="3107671"/>
            <a:ext cx="7124092" cy="119267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b="1" sz="7200">
                <a:solidFill>
                  <a:srgbClr val="FF85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</a:lstStyle>
          <a:p>
            <a:pPr/>
            <a:r>
              <a:t>2. brahmanistha</a:t>
            </a:r>
          </a:p>
        </p:txBody>
      </p:sp>
      <p:sp>
        <p:nvSpPr>
          <p:cNvPr id="182" name="a lelki tanítómester lelki tulajdonságokkal rendelkezik."/>
          <p:cNvSpPr txBox="1"/>
          <p:nvPr/>
        </p:nvSpPr>
        <p:spPr>
          <a:xfrm>
            <a:off x="2665037" y="4212412"/>
            <a:ext cx="15158257" cy="8207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4900">
                <a:latin typeface="Helvetica Neue"/>
                <a:ea typeface="Helvetica Neue"/>
                <a:cs typeface="Helvetica Neue"/>
                <a:sym typeface="Helvetica Neue"/>
              </a:defRPr>
            </a:lvl1pPr>
          </a:lstStyle>
          <a:p>
            <a:pPr/>
            <a:r>
              <a:t>a lelki tanítómester lelki tulajdonságokkal rendelkezik.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1500">
        <p:push dir="l"/>
      </p:transition>
    </mc:Choice>
    <mc:Fallback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gradFill flip="none" rotWithShape="1">
          <a:gsLst>
            <a:gs pos="0">
              <a:srgbClr val="002E58"/>
            </a:gs>
            <a:gs pos="20947">
              <a:srgbClr val="0B2A84"/>
            </a:gs>
            <a:gs pos="99733">
              <a:srgbClr val="1626AF"/>
            </a:gs>
          </a:gsLst>
          <a:lin ang="17749590" scaled="0"/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" name="Vyasadeva.png" descr="Vyasadeva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0837207" y="9687842"/>
            <a:ext cx="3390298" cy="3982130"/>
          </a:xfrm>
          <a:prstGeom prst="rect">
            <a:avLst/>
          </a:prstGeom>
          <a:ln w="12700">
            <a:miter lim="400000"/>
          </a:ln>
        </p:spPr>
      </p:pic>
      <p:sp>
        <p:nvSpPr>
          <p:cNvPr id="185" name="Egy lelki tulajdonságokkal rendelkező személy jelei"/>
          <p:cNvSpPr txBox="1"/>
          <p:nvPr/>
        </p:nvSpPr>
        <p:spPr>
          <a:xfrm>
            <a:off x="-1474666" y="510537"/>
            <a:ext cx="21898633" cy="131451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b">
            <a:normAutofit fontScale="100000" lnSpcReduction="0"/>
          </a:bodyPr>
          <a:lstStyle>
            <a:lvl1pPr>
              <a:defRPr b="1" sz="5700">
                <a:solidFill>
                  <a:srgbClr val="FF85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</a:lstStyle>
          <a:p>
            <a:pPr/>
            <a:r>
              <a:t>Egy lelki tulajdonságokkal rendelkező személy jelei </a:t>
            </a:r>
          </a:p>
        </p:txBody>
      </p:sp>
      <p:sp>
        <p:nvSpPr>
          <p:cNvPr id="186" name="Vonal"/>
          <p:cNvSpPr/>
          <p:nvPr/>
        </p:nvSpPr>
        <p:spPr>
          <a:xfrm>
            <a:off x="1192597" y="2056365"/>
            <a:ext cx="16900769" cy="1"/>
          </a:xfrm>
          <a:prstGeom prst="line">
            <a:avLst/>
          </a:prstGeom>
          <a:ln w="25400">
            <a:solidFill>
              <a:srgbClr val="FFFFFF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3200">
                <a:effectLst>
                  <a:outerShdw sx="100000" sy="100000" kx="0" ky="0" algn="b" rotWithShape="0" blurRad="25400" dist="23998" dir="2700000">
                    <a:srgbClr val="000000">
                      <a:alpha val="31034"/>
                    </a:srgbClr>
                  </a:outerShdw>
                </a:effectLst>
              </a:defRPr>
            </a:pPr>
          </a:p>
        </p:txBody>
      </p:sp>
      <p:sp>
        <p:nvSpPr>
          <p:cNvPr id="187" name="Annak érdekében, hogy tovább adja a lelki tudást, egy „goszváminak” elkülönültnek kell lennie, és képesnek kell lennie arra, hogy irányítsa az érzékeit."/>
          <p:cNvSpPr txBox="1"/>
          <p:nvPr/>
        </p:nvSpPr>
        <p:spPr>
          <a:xfrm>
            <a:off x="423164" y="6079312"/>
            <a:ext cx="23537673" cy="15573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spcBef>
                <a:spcPts val="2800"/>
              </a:spcBef>
              <a:defRPr sz="4900"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t>Annak érdekében, hogy tovább adja a lelki tudást, egy „</a:t>
            </a:r>
            <a:r>
              <a:rPr>
                <a:solidFill>
                  <a:srgbClr val="FF8500"/>
                </a:solidFill>
              </a:rPr>
              <a:t>goszváminak</a:t>
            </a:r>
            <a:r>
              <a:t>” elkülönültnek kell lennie, és képesnek kell lennie arra, hogy irányítsa az érzékeit.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1500">
        <p:push dir="l"/>
      </p:transition>
    </mc:Choice>
    <mc:Fallback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gradFill flip="none" rotWithShape="1">
          <a:gsLst>
            <a:gs pos="0">
              <a:srgbClr val="002E58"/>
            </a:gs>
            <a:gs pos="20947">
              <a:srgbClr val="0B2A84"/>
            </a:gs>
            <a:gs pos="99733">
              <a:srgbClr val="1626AF"/>
            </a:gs>
          </a:gsLst>
          <a:lin ang="17749590" scaled="0"/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9" name="Vyasadeva.png" descr="Vyasadeva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0837207" y="9687842"/>
            <a:ext cx="3390298" cy="3982130"/>
          </a:xfrm>
          <a:prstGeom prst="rect">
            <a:avLst/>
          </a:prstGeom>
          <a:ln w="12700">
            <a:miter lim="400000"/>
          </a:ln>
        </p:spPr>
      </p:pic>
      <p:sp>
        <p:nvSpPr>
          <p:cNvPr id="190" name="Egy lelki tulajdonságokkal rendelkező személy jelei"/>
          <p:cNvSpPr txBox="1"/>
          <p:nvPr/>
        </p:nvSpPr>
        <p:spPr>
          <a:xfrm>
            <a:off x="-1474666" y="510537"/>
            <a:ext cx="21898633" cy="131451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b">
            <a:normAutofit fontScale="100000" lnSpcReduction="0"/>
          </a:bodyPr>
          <a:lstStyle>
            <a:lvl1pPr>
              <a:defRPr b="1" sz="5700">
                <a:solidFill>
                  <a:srgbClr val="FF85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</a:lstStyle>
          <a:p>
            <a:pPr/>
            <a:r>
              <a:t>Egy lelki tulajdonságokkal rendelkező személy jelei </a:t>
            </a:r>
          </a:p>
        </p:txBody>
      </p:sp>
      <p:sp>
        <p:nvSpPr>
          <p:cNvPr id="191" name="Vonal"/>
          <p:cNvSpPr/>
          <p:nvPr/>
        </p:nvSpPr>
        <p:spPr>
          <a:xfrm>
            <a:off x="1192597" y="2056365"/>
            <a:ext cx="16900769" cy="1"/>
          </a:xfrm>
          <a:prstGeom prst="line">
            <a:avLst/>
          </a:prstGeom>
          <a:ln w="25400">
            <a:solidFill>
              <a:srgbClr val="FFFFFF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3200">
                <a:effectLst>
                  <a:outerShdw sx="100000" sy="100000" kx="0" ky="0" algn="b" rotWithShape="0" blurRad="25400" dist="23998" dir="2700000">
                    <a:srgbClr val="000000">
                      <a:alpha val="31034"/>
                    </a:srgbClr>
                  </a:outerShdw>
                </a:effectLst>
              </a:defRPr>
            </a:pPr>
          </a:p>
        </p:txBody>
      </p:sp>
      <p:sp>
        <p:nvSpPr>
          <p:cNvPr id="192" name="Az érzékeket nagyon nehéz irányítani. Akit az érzékei és elméje irányítanak „godásznak” nevezik . Godász az, aki az érzékeket szolgálja a boldogság megtalálása érdekében.…"/>
          <p:cNvSpPr txBox="1"/>
          <p:nvPr/>
        </p:nvSpPr>
        <p:spPr>
          <a:xfrm>
            <a:off x="139706" y="4796612"/>
            <a:ext cx="24104588" cy="41227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spcBef>
                <a:spcPts val="2800"/>
              </a:spcBef>
              <a:defRPr sz="4900"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t>Az érzékeket nagyon nehéz irányítani. Akit az érzékei és elméje irányítanak „</a:t>
            </a:r>
            <a:r>
              <a:rPr>
                <a:solidFill>
                  <a:srgbClr val="FF8500"/>
                </a:solidFill>
              </a:rPr>
              <a:t>godásznak</a:t>
            </a:r>
            <a:r>
              <a:t>” nevezik . </a:t>
            </a:r>
            <a:r>
              <a:rPr>
                <a:solidFill>
                  <a:srgbClr val="FF8500"/>
                </a:solidFill>
              </a:rPr>
              <a:t>Godász</a:t>
            </a:r>
            <a:r>
              <a:t> az, aki az érzékeket szolgálja a boldogság megtalálása érdekében.</a:t>
            </a:r>
          </a:p>
          <a:p>
            <a:pPr>
              <a:spcBef>
                <a:spcPts val="2800"/>
              </a:spcBef>
              <a:defRPr sz="4900"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rPr>
                <a:solidFill>
                  <a:srgbClr val="FF8500"/>
                </a:solidFill>
              </a:rPr>
              <a:t>Goszvámi</a:t>
            </a:r>
            <a:r>
              <a:t> az, aki az érzékei ura, irányítja az érzékeit és nem függ tőlük, mert belső boldogságot tapasztal.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1500">
        <p:push dir="l"/>
      </p:transition>
    </mc:Choice>
    <mc:Fallback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gradFill flip="none" rotWithShape="1">
          <a:gsLst>
            <a:gs pos="0">
              <a:srgbClr val="002E58"/>
            </a:gs>
            <a:gs pos="20947">
              <a:srgbClr val="0B2A84"/>
            </a:gs>
            <a:gs pos="99733">
              <a:srgbClr val="1626AF"/>
            </a:gs>
          </a:gsLst>
          <a:lin ang="17749590" scaled="0"/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" name="Vyasadeva.png" descr="Vyasadeva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0837207" y="9687842"/>
            <a:ext cx="3390298" cy="3982130"/>
          </a:xfrm>
          <a:prstGeom prst="rect">
            <a:avLst/>
          </a:prstGeom>
          <a:ln w="12700">
            <a:miter lim="400000"/>
          </a:ln>
        </p:spPr>
      </p:pic>
      <p:sp>
        <p:nvSpPr>
          <p:cNvPr id="195" name="A tudat beszűkülése"/>
          <p:cNvSpPr txBox="1"/>
          <p:nvPr/>
        </p:nvSpPr>
        <p:spPr>
          <a:xfrm>
            <a:off x="-6067708" y="534584"/>
            <a:ext cx="21898634" cy="131451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b">
            <a:normAutofit fontScale="100000" lnSpcReduction="0"/>
          </a:bodyPr>
          <a:lstStyle>
            <a:lvl1pPr>
              <a:defRPr b="1" sz="5700">
                <a:solidFill>
                  <a:srgbClr val="FF85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</a:lstStyle>
          <a:p>
            <a:pPr/>
            <a:r>
              <a:t>A tudat beszűkülése</a:t>
            </a:r>
          </a:p>
        </p:txBody>
      </p:sp>
      <p:sp>
        <p:nvSpPr>
          <p:cNvPr id="196" name="Vonal"/>
          <p:cNvSpPr/>
          <p:nvPr/>
        </p:nvSpPr>
        <p:spPr>
          <a:xfrm>
            <a:off x="1192597" y="2056365"/>
            <a:ext cx="16900769" cy="1"/>
          </a:xfrm>
          <a:prstGeom prst="line">
            <a:avLst/>
          </a:prstGeom>
          <a:ln w="25400">
            <a:solidFill>
              <a:srgbClr val="FFFFFF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3200">
                <a:effectLst>
                  <a:outerShdw sx="100000" sy="100000" kx="0" ky="0" algn="b" rotWithShape="0" blurRad="25400" dist="23998" dir="2700000">
                    <a:srgbClr val="000000">
                      <a:alpha val="31034"/>
                    </a:srgbClr>
                  </a:outerShdw>
                </a:effectLst>
              </a:defRPr>
            </a:pPr>
          </a:p>
        </p:txBody>
      </p:sp>
      <p:pic>
        <p:nvPicPr>
          <p:cNvPr id="197" name="spirál belső.png" descr="spirál belső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 rot="7887644">
            <a:off x="17108884" y="3896330"/>
            <a:ext cx="6686716" cy="5923340"/>
          </a:xfrm>
          <a:prstGeom prst="rect">
            <a:avLst/>
          </a:prstGeom>
          <a:ln w="12700">
            <a:miter lim="400000"/>
          </a:ln>
        </p:spPr>
      </p:pic>
      <p:sp>
        <p:nvSpPr>
          <p:cNvPr id="198" name="A godász (egoista) tudata kizárólag saját érdekeire koncentrálódik.…"/>
          <p:cNvSpPr txBox="1"/>
          <p:nvPr/>
        </p:nvSpPr>
        <p:spPr>
          <a:xfrm>
            <a:off x="319444" y="3780612"/>
            <a:ext cx="16767187" cy="81867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algn="l">
              <a:spcBef>
                <a:spcPts val="2800"/>
              </a:spcBef>
              <a:defRPr sz="4900"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t>A </a:t>
            </a:r>
            <a:r>
              <a:rPr>
                <a:solidFill>
                  <a:srgbClr val="FF8500"/>
                </a:solidFill>
              </a:rPr>
              <a:t>godász (egoista)</a:t>
            </a:r>
            <a:r>
              <a:t> tudata kizárólag saját érdekeire koncentrálódik.</a:t>
            </a:r>
          </a:p>
          <a:p>
            <a:pPr algn="l">
              <a:spcBef>
                <a:spcPts val="2800"/>
              </a:spcBef>
              <a:defRPr sz="4900"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t>Az ilyen ember </a:t>
            </a:r>
            <a:r>
              <a:rPr b="1"/>
              <a:t>nem veszi figyelembe mások érdekeit</a:t>
            </a:r>
            <a:r>
              <a:t>, ezért megengedi magának, hogy eláruljon, megbántson, kigúnyoljon, és akár megöljön másokat - </a:t>
            </a:r>
            <a:br/>
            <a:r>
              <a:t>ez számára természetes. </a:t>
            </a:r>
          </a:p>
          <a:p>
            <a:pPr algn="l">
              <a:spcBef>
                <a:spcPts val="2800"/>
              </a:spcBef>
              <a:defRPr sz="4900"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t>Az önző emberek azt hiszik, hogy nem tartoznak senkihez. </a:t>
            </a:r>
            <a:br/>
            <a:r>
              <a:t>Egy </a:t>
            </a:r>
            <a:r>
              <a:rPr>
                <a:solidFill>
                  <a:srgbClr val="FF8500"/>
                </a:solidFill>
              </a:rPr>
              <a:t>godász</a:t>
            </a:r>
            <a:r>
              <a:t> képtelen látni a valóságot olyannak, amilyen, </a:t>
            </a:r>
            <a:br/>
            <a:r>
              <a:t>és nem képes másoknak átadni a transzcendentális tudást sem.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1500">
        <p:push dir="l"/>
      </p:transition>
    </mc:Choice>
    <mc:Fallback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gradFill flip="none" rotWithShape="1">
          <a:gsLst>
            <a:gs pos="0">
              <a:srgbClr val="002E58"/>
            </a:gs>
            <a:gs pos="20947">
              <a:srgbClr val="0B2A84"/>
            </a:gs>
            <a:gs pos="99733">
              <a:srgbClr val="1626AF"/>
            </a:gs>
          </a:gsLst>
          <a:lin ang="17749590" scaled="0"/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0" name="Vyasadeva.png" descr="Vyasadeva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0837207" y="9687842"/>
            <a:ext cx="3390298" cy="3982130"/>
          </a:xfrm>
          <a:prstGeom prst="rect">
            <a:avLst/>
          </a:prstGeom>
          <a:ln w="12700">
            <a:miter lim="400000"/>
          </a:ln>
        </p:spPr>
      </p:pic>
      <p:sp>
        <p:nvSpPr>
          <p:cNvPr id="201" name="A tudat kitágulása"/>
          <p:cNvSpPr txBox="1"/>
          <p:nvPr/>
        </p:nvSpPr>
        <p:spPr>
          <a:xfrm>
            <a:off x="-6067708" y="534584"/>
            <a:ext cx="21898634" cy="131451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b">
            <a:normAutofit fontScale="100000" lnSpcReduction="0"/>
          </a:bodyPr>
          <a:lstStyle>
            <a:lvl1pPr>
              <a:defRPr b="1" sz="5700">
                <a:solidFill>
                  <a:srgbClr val="FF85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</a:lstStyle>
          <a:p>
            <a:pPr/>
            <a:r>
              <a:t>A tudat kitágulása</a:t>
            </a:r>
          </a:p>
        </p:txBody>
      </p:sp>
      <p:sp>
        <p:nvSpPr>
          <p:cNvPr id="202" name="Vonal"/>
          <p:cNvSpPr/>
          <p:nvPr/>
        </p:nvSpPr>
        <p:spPr>
          <a:xfrm>
            <a:off x="1192597" y="2056365"/>
            <a:ext cx="16900769" cy="1"/>
          </a:xfrm>
          <a:prstGeom prst="line">
            <a:avLst/>
          </a:prstGeom>
          <a:ln w="25400">
            <a:solidFill>
              <a:srgbClr val="FFFFFF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3200">
                <a:effectLst>
                  <a:outerShdw sx="100000" sy="100000" kx="0" ky="0" algn="b" rotWithShape="0" blurRad="25400" dist="23998" dir="2700000">
                    <a:srgbClr val="000000">
                      <a:alpha val="31034"/>
                    </a:srgbClr>
                  </a:outerShdw>
                </a:effectLst>
              </a:defRPr>
            </a:pPr>
          </a:p>
        </p:txBody>
      </p:sp>
      <p:pic>
        <p:nvPicPr>
          <p:cNvPr id="203" name="spirál külső.png" descr="spirál külső.png"/>
          <p:cNvPicPr>
            <a:picLocks noChangeAspect="1"/>
          </p:cNvPicPr>
          <p:nvPr/>
        </p:nvPicPr>
        <p:blipFill>
          <a:blip r:embed="rId3">
            <a:extLst/>
          </a:blip>
          <a:srcRect l="0" t="0" r="0" b="0"/>
          <a:stretch>
            <a:fillRect/>
          </a:stretch>
        </p:blipFill>
        <p:spPr>
          <a:xfrm rot="14680616">
            <a:off x="16873086" y="4043522"/>
            <a:ext cx="6930651" cy="5923340"/>
          </a:xfrm>
          <a:prstGeom prst="rect">
            <a:avLst/>
          </a:prstGeom>
          <a:ln w="12700">
            <a:miter lim="400000"/>
          </a:ln>
        </p:spPr>
      </p:pic>
      <p:sp>
        <p:nvSpPr>
          <p:cNvPr id="204" name="Minél inkább megtagadja az ember az egoizmust és arra törekszik, hogy áldozatokat hajtson végre, tiszteletet mutasson ki mások iránt, annál jobban kitágul a tudata.…"/>
          <p:cNvSpPr txBox="1"/>
          <p:nvPr/>
        </p:nvSpPr>
        <p:spPr>
          <a:xfrm>
            <a:off x="415633" y="3534618"/>
            <a:ext cx="17699677" cy="694118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algn="l">
              <a:spcBef>
                <a:spcPts val="2800"/>
              </a:spcBef>
              <a:defRPr sz="5000"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t>Minél inkább megtagadja az ember az egoizmust és arra törekszik, hogy áldozatokat hajtson végre, tiszteletet mutasson ki mások iránt, annál jobban kitágul a tudata. </a:t>
            </a:r>
          </a:p>
          <a:p>
            <a:pPr algn="l">
              <a:spcBef>
                <a:spcPts val="2800"/>
              </a:spcBef>
              <a:defRPr sz="5000"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t>Látja, hogy </a:t>
            </a:r>
            <a:r>
              <a:rPr b="1"/>
              <a:t>vannak más emberek is rajta kívül</a:t>
            </a:r>
            <a:r>
              <a:t> és az ő érdekeiket is figyelembe kell venni. Kezdi megérteni, hogy </a:t>
            </a:r>
            <a:r>
              <a:rPr b="1"/>
              <a:t>van Isten, és kapcsolatban van vele</a:t>
            </a:r>
            <a:r>
              <a:t>.</a:t>
            </a:r>
          </a:p>
          <a:p>
            <a:pPr algn="l">
              <a:spcBef>
                <a:spcPts val="2800"/>
              </a:spcBef>
              <a:defRPr b="1" sz="5000"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t>Egy ilyen ember képes megfelelően átadni a Védákat másoknak.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1500">
        <p:push dir="l"/>
      </p:transition>
    </mc:Choice>
    <mc:Fallback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gradFill flip="none" rotWithShape="1">
          <a:gsLst>
            <a:gs pos="0">
              <a:srgbClr val="002E58"/>
            </a:gs>
            <a:gs pos="20947">
              <a:srgbClr val="0B2A84"/>
            </a:gs>
            <a:gs pos="99733">
              <a:srgbClr val="1626AF"/>
            </a:gs>
          </a:gsLst>
          <a:lin ang="17749590" scaled="0"/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6" name="Vyasadeva.png" descr="Vyasadeva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0837207" y="9687842"/>
            <a:ext cx="3390298" cy="3982130"/>
          </a:xfrm>
          <a:prstGeom prst="rect">
            <a:avLst/>
          </a:prstGeom>
          <a:ln w="12700">
            <a:miter lim="400000"/>
          </a:ln>
        </p:spPr>
      </p:pic>
      <p:sp>
        <p:nvSpPr>
          <p:cNvPr id="207" name="A tudat kitágulása"/>
          <p:cNvSpPr txBox="1"/>
          <p:nvPr/>
        </p:nvSpPr>
        <p:spPr>
          <a:xfrm>
            <a:off x="-6067708" y="534584"/>
            <a:ext cx="21898634" cy="131451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b">
            <a:normAutofit fontScale="100000" lnSpcReduction="0"/>
          </a:bodyPr>
          <a:lstStyle>
            <a:lvl1pPr>
              <a:defRPr b="1" sz="5700">
                <a:solidFill>
                  <a:srgbClr val="FF85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</a:lstStyle>
          <a:p>
            <a:pPr/>
            <a:r>
              <a:t>A tudat kitágulása</a:t>
            </a:r>
          </a:p>
        </p:txBody>
      </p:sp>
      <p:sp>
        <p:nvSpPr>
          <p:cNvPr id="208" name="Vonal"/>
          <p:cNvSpPr/>
          <p:nvPr/>
        </p:nvSpPr>
        <p:spPr>
          <a:xfrm>
            <a:off x="1192597" y="2056365"/>
            <a:ext cx="16900769" cy="1"/>
          </a:xfrm>
          <a:prstGeom prst="line">
            <a:avLst/>
          </a:prstGeom>
          <a:ln w="25400">
            <a:solidFill>
              <a:srgbClr val="FFFFFF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3200">
                <a:effectLst>
                  <a:outerShdw sx="100000" sy="100000" kx="0" ky="0" algn="b" rotWithShape="0" blurRad="25400" dist="23998" dir="2700000">
                    <a:srgbClr val="000000">
                      <a:alpha val="31034"/>
                    </a:srgbClr>
                  </a:outerShdw>
                </a:effectLst>
              </a:defRPr>
            </a:pPr>
          </a:p>
        </p:txBody>
      </p:sp>
      <p:sp>
        <p:nvSpPr>
          <p:cNvPr id="209" name="Minél jobban tudja irányítani az érzékeit, annál tisztábban tudja a lelki tudást közvetíteni az emberek számára.…"/>
          <p:cNvSpPr txBox="1"/>
          <p:nvPr/>
        </p:nvSpPr>
        <p:spPr>
          <a:xfrm>
            <a:off x="365605" y="3980306"/>
            <a:ext cx="23652789" cy="575538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>
              <a:spcBef>
                <a:spcPts val="2800"/>
              </a:spcBef>
              <a:defRPr sz="6500"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t>Minél jobban tudja irányítani az érzékeit, annál tisztábban tudja a lelki tudást </a:t>
            </a:r>
            <a:r>
              <a:rPr b="1" i="1">
                <a:solidFill>
                  <a:srgbClr val="FF8500"/>
                </a:solidFill>
              </a:rPr>
              <a:t>közvetíteni</a:t>
            </a:r>
            <a:r>
              <a:t> az emberek számára.</a:t>
            </a:r>
          </a:p>
          <a:p>
            <a:pPr>
              <a:spcBef>
                <a:spcPts val="2800"/>
              </a:spcBef>
              <a:defRPr sz="6500">
                <a:latin typeface="Helvetica Neue"/>
                <a:ea typeface="Helvetica Neue"/>
                <a:cs typeface="Helvetica Neue"/>
                <a:sym typeface="Helvetica Neue"/>
              </a:defRPr>
            </a:pPr>
          </a:p>
          <a:p>
            <a:pPr>
              <a:spcBef>
                <a:spcPts val="2800"/>
              </a:spcBef>
              <a:defRPr sz="6500"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t>Egy lelki tanítómester számára elengedhetetlen, hogy </a:t>
            </a:r>
            <a:r>
              <a:rPr>
                <a:solidFill>
                  <a:srgbClr val="FF8500"/>
                </a:solidFill>
              </a:rPr>
              <a:t>goszvámivá</a:t>
            </a:r>
            <a:r>
              <a:t> váljon.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1500">
        <p:push dir="l"/>
      </p:transition>
    </mc:Choice>
    <mc:Fallback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gradFill flip="none" rotWithShape="1">
          <a:gsLst>
            <a:gs pos="0">
              <a:srgbClr val="002E58"/>
            </a:gs>
            <a:gs pos="20947">
              <a:srgbClr val="0B2A84"/>
            </a:gs>
            <a:gs pos="99733">
              <a:srgbClr val="1626AF"/>
            </a:gs>
          </a:gsLst>
          <a:lin ang="17749590" scaled="0"/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1" name="Vyasadeva.png" descr="Vyasadeva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0837207" y="9687842"/>
            <a:ext cx="3390298" cy="3982130"/>
          </a:xfrm>
          <a:prstGeom prst="rect">
            <a:avLst/>
          </a:prstGeom>
          <a:ln w="12700">
            <a:miter lim="400000"/>
          </a:ln>
        </p:spPr>
      </p:pic>
      <p:sp>
        <p:nvSpPr>
          <p:cNvPr id="212" name="Az ideális goszvámi tulajdonságai"/>
          <p:cNvSpPr txBox="1"/>
          <p:nvPr/>
        </p:nvSpPr>
        <p:spPr>
          <a:xfrm>
            <a:off x="-3711069" y="558631"/>
            <a:ext cx="21898634" cy="131451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b">
            <a:normAutofit fontScale="100000" lnSpcReduction="0"/>
          </a:bodyPr>
          <a:lstStyle>
            <a:lvl1pPr>
              <a:defRPr b="1" sz="5700">
                <a:solidFill>
                  <a:srgbClr val="FF85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</a:lstStyle>
          <a:p>
            <a:pPr/>
            <a:r>
              <a:t>Az ideális goszvámi tulajdonságai</a:t>
            </a:r>
          </a:p>
        </p:txBody>
      </p:sp>
      <p:sp>
        <p:nvSpPr>
          <p:cNvPr id="213" name="Vonal"/>
          <p:cNvSpPr/>
          <p:nvPr/>
        </p:nvSpPr>
        <p:spPr>
          <a:xfrm>
            <a:off x="1192597" y="2056365"/>
            <a:ext cx="16900769" cy="1"/>
          </a:xfrm>
          <a:prstGeom prst="line">
            <a:avLst/>
          </a:prstGeom>
          <a:ln w="25400">
            <a:solidFill>
              <a:srgbClr val="FFFFFF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3200">
                <a:effectLst>
                  <a:outerShdw sx="100000" sy="100000" kx="0" ky="0" algn="b" rotWithShape="0" blurRad="25400" dist="23998" dir="2700000">
                    <a:srgbClr val="000000">
                      <a:alpha val="31034"/>
                    </a:srgbClr>
                  </a:outerShdw>
                </a:effectLst>
              </a:defRPr>
            </a:pPr>
          </a:p>
        </p:txBody>
      </p:sp>
      <p:sp>
        <p:nvSpPr>
          <p:cNvPr id="214" name="Első és legfontosabb tulajdonság: az alázat.…"/>
          <p:cNvSpPr txBox="1"/>
          <p:nvPr/>
        </p:nvSpPr>
        <p:spPr>
          <a:xfrm>
            <a:off x="822505" y="4752340"/>
            <a:ext cx="23652788" cy="421132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algn="l">
              <a:spcBef>
                <a:spcPts val="2800"/>
              </a:spcBef>
              <a:defRPr sz="5000">
                <a:latin typeface="Helvetica Neue"/>
                <a:ea typeface="Helvetica Neue"/>
                <a:cs typeface="Helvetica Neue"/>
                <a:sym typeface="Helvetica Neue"/>
              </a:defRPr>
            </a:pPr>
          </a:p>
          <a:p>
            <a:pPr algn="l">
              <a:spcBef>
                <a:spcPts val="2800"/>
              </a:spcBef>
              <a:defRPr sz="5000"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t>Első és legfontosabb tulajdonság: </a:t>
            </a:r>
            <a:r>
              <a:rPr b="1">
                <a:solidFill>
                  <a:srgbClr val="FF8500"/>
                </a:solidFill>
              </a:rPr>
              <a:t>az alázat</a:t>
            </a:r>
            <a:r>
              <a:t>.</a:t>
            </a:r>
          </a:p>
          <a:p>
            <a:pPr algn="l">
              <a:spcBef>
                <a:spcPts val="2800"/>
              </a:spcBef>
              <a:defRPr sz="5000">
                <a:latin typeface="Helvetica Neue"/>
                <a:ea typeface="Helvetica Neue"/>
                <a:cs typeface="Helvetica Neue"/>
                <a:sym typeface="Helvetica Neue"/>
              </a:defRPr>
            </a:pPr>
          </a:p>
          <a:p>
            <a:pPr algn="l">
              <a:spcBef>
                <a:spcPts val="2800"/>
              </a:spcBef>
              <a:defRPr sz="5000"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t>Ahhoz, hogy megértsük, mi az </a:t>
            </a:r>
            <a:r>
              <a:rPr i="1"/>
              <a:t>alázat</a:t>
            </a:r>
            <a:r>
              <a:t>, meg kell értenünk, mi a </a:t>
            </a:r>
            <a:r>
              <a:rPr i="1"/>
              <a:t>büszkeség</a:t>
            </a:r>
            <a:r>
              <a:t>.</a:t>
            </a:r>
          </a:p>
        </p:txBody>
      </p:sp>
      <p:sp>
        <p:nvSpPr>
          <p:cNvPr id="215" name="Hogyan viselkednek a goszvámik ebben a világban?"/>
          <p:cNvSpPr txBox="1"/>
          <p:nvPr/>
        </p:nvSpPr>
        <p:spPr>
          <a:xfrm>
            <a:off x="-696868" y="3086255"/>
            <a:ext cx="21561243" cy="231469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spcBef>
                <a:spcPts val="2800"/>
              </a:spcBef>
              <a:defRPr b="1" sz="6000">
                <a:latin typeface="Helvetica Neue"/>
                <a:ea typeface="Helvetica Neue"/>
                <a:cs typeface="Helvetica Neue"/>
                <a:sym typeface="Helvetica Neue"/>
              </a:defRPr>
            </a:lvl1pPr>
          </a:lstStyle>
          <a:p>
            <a:pPr/>
            <a:r>
              <a:t>Hogyan viselkednek a goszvámik ebben a világban?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1500">
        <p:push dir="l"/>
      </p:transition>
    </mc:Choice>
    <mc:Fallback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gradFill flip="none" rotWithShape="1">
          <a:gsLst>
            <a:gs pos="0">
              <a:srgbClr val="002E58"/>
            </a:gs>
            <a:gs pos="20947">
              <a:srgbClr val="0B2A84"/>
            </a:gs>
            <a:gs pos="99733">
              <a:srgbClr val="1626AF"/>
            </a:gs>
          </a:gsLst>
          <a:lin ang="17749590" scaled="0"/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7" name="Vyasadeva.png" descr="Vyasadeva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0837207" y="9687842"/>
            <a:ext cx="3390298" cy="3982130"/>
          </a:xfrm>
          <a:prstGeom prst="rect">
            <a:avLst/>
          </a:prstGeom>
          <a:ln w="12700">
            <a:miter lim="400000"/>
          </a:ln>
        </p:spPr>
      </p:pic>
      <p:sp>
        <p:nvSpPr>
          <p:cNvPr id="218" name="Az ideális goszvámi tulajdonságai"/>
          <p:cNvSpPr txBox="1"/>
          <p:nvPr/>
        </p:nvSpPr>
        <p:spPr>
          <a:xfrm>
            <a:off x="-3711069" y="558631"/>
            <a:ext cx="21898634" cy="131451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b">
            <a:normAutofit fontScale="100000" lnSpcReduction="0"/>
          </a:bodyPr>
          <a:lstStyle>
            <a:lvl1pPr>
              <a:defRPr b="1" sz="5700">
                <a:solidFill>
                  <a:srgbClr val="FF85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</a:lstStyle>
          <a:p>
            <a:pPr/>
            <a:r>
              <a:t>Az ideális goszvámi tulajdonságai</a:t>
            </a:r>
          </a:p>
        </p:txBody>
      </p:sp>
      <p:sp>
        <p:nvSpPr>
          <p:cNvPr id="219" name="Vonal"/>
          <p:cNvSpPr/>
          <p:nvPr/>
        </p:nvSpPr>
        <p:spPr>
          <a:xfrm>
            <a:off x="1192597" y="2056365"/>
            <a:ext cx="16900769" cy="1"/>
          </a:xfrm>
          <a:prstGeom prst="line">
            <a:avLst/>
          </a:prstGeom>
          <a:ln w="25400">
            <a:solidFill>
              <a:srgbClr val="FFFFFF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3200">
                <a:effectLst>
                  <a:outerShdw sx="100000" sy="100000" kx="0" ky="0" algn="b" rotWithShape="0" blurRad="25400" dist="23998" dir="2700000">
                    <a:srgbClr val="000000">
                      <a:alpha val="31034"/>
                    </a:srgbClr>
                  </a:outerShdw>
                </a:effectLst>
              </a:defRPr>
            </a:pPr>
          </a:p>
        </p:txBody>
      </p:sp>
      <p:sp>
        <p:nvSpPr>
          <p:cNvPr id="220" name="A büszkeség abból fakad, hogy valaki azt gondolja, hogy különleges tulajdonságai vannak.…"/>
          <p:cNvSpPr txBox="1"/>
          <p:nvPr/>
        </p:nvSpPr>
        <p:spPr>
          <a:xfrm>
            <a:off x="365605" y="4335306"/>
            <a:ext cx="23652789" cy="384302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algn="l">
              <a:spcBef>
                <a:spcPts val="2800"/>
              </a:spcBef>
              <a:defRPr sz="5000"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t>A büszkeség abból fakad, hogy valaki azt gondolja, hogy különleges tulajdonságai vannak.</a:t>
            </a:r>
          </a:p>
          <a:p>
            <a:pPr algn="l">
              <a:spcBef>
                <a:spcPts val="2800"/>
              </a:spcBef>
              <a:defRPr sz="5000"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t>Büszke lehet bármire, még a lelki fejlettségére is.</a:t>
            </a:r>
          </a:p>
          <a:p>
            <a:pPr algn="l">
              <a:spcBef>
                <a:spcPts val="2800"/>
              </a:spcBef>
              <a:defRPr sz="5000"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t>A büszkeség eredményét a </a:t>
            </a:r>
            <a:r>
              <a:rPr i="1"/>
              <a:t>Bhagavad-gita 16.4.</a:t>
            </a:r>
            <a:r>
              <a:t> írja le:</a:t>
            </a:r>
          </a:p>
        </p:txBody>
      </p:sp>
      <p:sp>
        <p:nvSpPr>
          <p:cNvPr id="221" name="„Ó Prtha fia, büszkeség, arrogancia, hiúság, harag, durvaság és tudatlanság - ezek a démoni természetű emberek tulajdonságai.”"/>
          <p:cNvSpPr txBox="1"/>
          <p:nvPr/>
        </p:nvSpPr>
        <p:spPr>
          <a:xfrm>
            <a:off x="2270442" y="9126532"/>
            <a:ext cx="19843116" cy="163258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algn="l">
              <a:spcBef>
                <a:spcPts val="2800"/>
              </a:spcBef>
              <a:defRPr b="1" sz="5000"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t>„Ó Prtha fia, büszkeség, arrogancia, hiúság, harag, durvaság és</a:t>
            </a:r>
            <a:br/>
            <a:r>
              <a:t>tudatlanság - ezek a démoni természetű emberek tulajdonságai.”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1500">
        <p:push dir="l"/>
      </p:transition>
    </mc:Choice>
    <mc:Fallback>
      <p:transition spd="slow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gradFill flip="none" rotWithShape="1">
          <a:gsLst>
            <a:gs pos="0">
              <a:srgbClr val="002E58"/>
            </a:gs>
            <a:gs pos="20947">
              <a:srgbClr val="0B2A84"/>
            </a:gs>
            <a:gs pos="99733">
              <a:srgbClr val="1626AF"/>
            </a:gs>
          </a:gsLst>
          <a:lin ang="17749590" scaled="0"/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3" name="Vyasadeva.png" descr="Vyasadeva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0837207" y="9687842"/>
            <a:ext cx="3390298" cy="3982130"/>
          </a:xfrm>
          <a:prstGeom prst="rect">
            <a:avLst/>
          </a:prstGeom>
          <a:ln w="12700">
            <a:miter lim="400000"/>
          </a:ln>
        </p:spPr>
      </p:pic>
      <p:sp>
        <p:nvSpPr>
          <p:cNvPr id="224" name="A büszkeség eredménye"/>
          <p:cNvSpPr txBox="1"/>
          <p:nvPr/>
        </p:nvSpPr>
        <p:spPr>
          <a:xfrm>
            <a:off x="-5177956" y="678868"/>
            <a:ext cx="21898633" cy="131451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b">
            <a:normAutofit fontScale="100000" lnSpcReduction="0"/>
          </a:bodyPr>
          <a:lstStyle>
            <a:lvl1pPr>
              <a:defRPr b="1" sz="5700">
                <a:solidFill>
                  <a:srgbClr val="FF85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</a:lstStyle>
          <a:p>
            <a:pPr/>
            <a:r>
              <a:t>A büszkeség eredménye</a:t>
            </a:r>
          </a:p>
        </p:txBody>
      </p:sp>
      <p:sp>
        <p:nvSpPr>
          <p:cNvPr id="225" name="Vonal"/>
          <p:cNvSpPr/>
          <p:nvPr/>
        </p:nvSpPr>
        <p:spPr>
          <a:xfrm>
            <a:off x="1192597" y="2056365"/>
            <a:ext cx="16900769" cy="1"/>
          </a:xfrm>
          <a:prstGeom prst="line">
            <a:avLst/>
          </a:prstGeom>
          <a:ln w="25400">
            <a:solidFill>
              <a:srgbClr val="FFFFFF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3200">
                <a:effectLst>
                  <a:outerShdw sx="100000" sy="100000" kx="0" ky="0" algn="b" rotWithShape="0" blurRad="25400" dist="23998" dir="2700000">
                    <a:srgbClr val="000000">
                      <a:alpha val="31034"/>
                    </a:srgbClr>
                  </a:outerShdw>
                </a:effectLst>
              </a:defRPr>
            </a:pPr>
          </a:p>
        </p:txBody>
      </p:sp>
      <p:sp>
        <p:nvSpPr>
          <p:cNvPr id="226" name="Hogyan vezet a büszkeség (dambhah) ezekhez a tulajdonságokhoz?…"/>
          <p:cNvSpPr txBox="1"/>
          <p:nvPr/>
        </p:nvSpPr>
        <p:spPr>
          <a:xfrm>
            <a:off x="365605" y="3251237"/>
            <a:ext cx="23652789" cy="567449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algn="l">
              <a:spcBef>
                <a:spcPts val="2800"/>
              </a:spcBef>
              <a:defRPr sz="4100"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t>Hogyan vezet a </a:t>
            </a:r>
            <a:r>
              <a:rPr b="1" i="1"/>
              <a:t>büszkeség</a:t>
            </a:r>
            <a:r>
              <a:t> </a:t>
            </a:r>
            <a:r>
              <a:rPr b="1">
                <a:solidFill>
                  <a:srgbClr val="FF8500"/>
                </a:solidFill>
              </a:rPr>
              <a:t>(dambhah)</a:t>
            </a:r>
            <a:r>
              <a:t> ezekhez a tulajdonságokhoz? </a:t>
            </a:r>
          </a:p>
          <a:p>
            <a:pPr algn="l">
              <a:spcBef>
                <a:spcPts val="2800"/>
              </a:spcBef>
              <a:defRPr sz="4100"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t>Az ember különbnek kezdi gondolni magát másoknál, és lenézi őket - </a:t>
            </a:r>
            <a:r>
              <a:rPr b="1" i="1"/>
              <a:t>arrogancia</a:t>
            </a:r>
            <a:r>
              <a:t> </a:t>
            </a:r>
            <a:r>
              <a:rPr b="1">
                <a:solidFill>
                  <a:srgbClr val="FF8500"/>
                </a:solidFill>
              </a:rPr>
              <a:t>(darpah)</a:t>
            </a:r>
            <a:r>
              <a:t>. </a:t>
            </a:r>
          </a:p>
          <a:p>
            <a:pPr algn="l">
              <a:spcBef>
                <a:spcPts val="2800"/>
              </a:spcBef>
              <a:defRPr sz="4100"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t>Azt akarja, hogy mások is elismerjék a különleges tulajdonságait - megjelenik a </a:t>
            </a:r>
            <a:r>
              <a:rPr b="1" i="1"/>
              <a:t>hiúság</a:t>
            </a:r>
            <a:r>
              <a:t> </a:t>
            </a:r>
            <a:r>
              <a:rPr b="1">
                <a:solidFill>
                  <a:srgbClr val="FF8500"/>
                </a:solidFill>
              </a:rPr>
              <a:t>(abhimanah)</a:t>
            </a:r>
            <a:r>
              <a:t>. </a:t>
            </a:r>
          </a:p>
          <a:p>
            <a:pPr algn="l">
              <a:spcBef>
                <a:spcPts val="2800"/>
              </a:spcBef>
              <a:defRPr sz="4100"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t>Ha valaki nem ismeri el a felsőbbrendűségét, akkor az illető </a:t>
            </a:r>
            <a:r>
              <a:rPr b="1" i="1"/>
              <a:t>haragos</a:t>
            </a:r>
            <a:r>
              <a:t> lesz </a:t>
            </a:r>
            <a:r>
              <a:rPr b="1">
                <a:solidFill>
                  <a:srgbClr val="FF8500"/>
                </a:solidFill>
              </a:rPr>
              <a:t>(krodhah)</a:t>
            </a:r>
            <a:r>
              <a:t>. </a:t>
            </a:r>
          </a:p>
          <a:p>
            <a:pPr algn="l">
              <a:spcBef>
                <a:spcPts val="2800"/>
              </a:spcBef>
              <a:defRPr sz="4100"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t>Amikor a szavak nem segítenek, akkor durván kezd viselkedni másokkal szemben </a:t>
            </a:r>
            <a:r>
              <a:rPr b="1">
                <a:solidFill>
                  <a:srgbClr val="FF8500"/>
                </a:solidFill>
              </a:rPr>
              <a:t>(parucyam)</a:t>
            </a:r>
            <a:r>
              <a:t>. </a:t>
            </a:r>
          </a:p>
          <a:p>
            <a:pPr algn="l">
              <a:spcBef>
                <a:spcPts val="2800"/>
              </a:spcBef>
              <a:defRPr sz="4100"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t>És utána még több tudatlanságba süllyed </a:t>
            </a:r>
            <a:r>
              <a:rPr b="1">
                <a:solidFill>
                  <a:srgbClr val="FF8500"/>
                </a:solidFill>
              </a:rPr>
              <a:t>(ajnānam)</a:t>
            </a:r>
            <a:r>
              <a:t>.</a:t>
            </a:r>
          </a:p>
        </p:txBody>
      </p:sp>
      <p:sp>
        <p:nvSpPr>
          <p:cNvPr id="227" name="A büszkeségről csak úgy tudunk lemondani, ha elismerjük, hogy minden jó tulajdonságunkat, vagyonunkat és tehetségünket Isten adta nekünk használatra. Egy ilyen ember képes valójában alázatos lenni."/>
          <p:cNvSpPr txBox="1"/>
          <p:nvPr/>
        </p:nvSpPr>
        <p:spPr>
          <a:xfrm>
            <a:off x="2597694" y="10183583"/>
            <a:ext cx="19188611" cy="206696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spcBef>
                <a:spcPts val="2800"/>
              </a:spcBef>
              <a:defRPr b="1" sz="4300">
                <a:latin typeface="Helvetica Neue"/>
                <a:ea typeface="Helvetica Neue"/>
                <a:cs typeface="Helvetica Neue"/>
                <a:sym typeface="Helvetica Neue"/>
              </a:defRPr>
            </a:lvl1pPr>
          </a:lstStyle>
          <a:p>
            <a:pPr/>
            <a:r>
              <a:t>A büszkeségről csak úgy tudunk lemondani, ha elismerjük, hogy minden jó tulajdonságunkat, vagyonunkat és tehetségünket Isten adta nekünk használatra. Egy ilyen ember képes valójában alázatos lenni. 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1500">
        <p:push dir="l"/>
      </p:transition>
    </mc:Choice>
    <mc:Fallback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gradFill flip="none" rotWithShape="1">
          <a:gsLst>
            <a:gs pos="0">
              <a:srgbClr val="002E58"/>
            </a:gs>
            <a:gs pos="20947">
              <a:srgbClr val="0B2A84"/>
            </a:gs>
            <a:gs pos="99733">
              <a:srgbClr val="1626AF"/>
            </a:gs>
          </a:gsLst>
          <a:lin ang="17749590" scaled="0"/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6" name="Vyasadeva.png" descr="Vyasadeva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0366226" y="8921529"/>
            <a:ext cx="3899407" cy="4580112"/>
          </a:xfrm>
          <a:prstGeom prst="rect">
            <a:avLst/>
          </a:prstGeom>
          <a:ln w="12700">
            <a:miter lim="400000"/>
          </a:ln>
        </p:spPr>
      </p:pic>
      <p:sp>
        <p:nvSpPr>
          <p:cNvPr id="127" name="Az előadás felépítése:"/>
          <p:cNvSpPr txBox="1"/>
          <p:nvPr/>
        </p:nvSpPr>
        <p:spPr>
          <a:xfrm>
            <a:off x="490508" y="468668"/>
            <a:ext cx="18304949" cy="150067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b">
            <a:normAutofit fontScale="100000" lnSpcReduction="0"/>
          </a:bodyPr>
          <a:lstStyle>
            <a:lvl1pPr algn="l" defTabSz="457200">
              <a:defRPr b="1" sz="7500">
                <a:latin typeface="Helvetica Neue"/>
                <a:ea typeface="Helvetica Neue"/>
                <a:cs typeface="Helvetica Neue"/>
                <a:sym typeface="Helvetica Neue"/>
              </a:defRPr>
            </a:lvl1pPr>
          </a:lstStyle>
          <a:p>
            <a:pPr/>
            <a:r>
              <a:t>Az előadás felépítése:</a:t>
            </a:r>
          </a:p>
        </p:txBody>
      </p:sp>
      <p:sp>
        <p:nvSpPr>
          <p:cNvPr id="128" name="Vonal"/>
          <p:cNvSpPr/>
          <p:nvPr/>
        </p:nvSpPr>
        <p:spPr>
          <a:xfrm>
            <a:off x="1192597" y="2056365"/>
            <a:ext cx="16900769" cy="1"/>
          </a:xfrm>
          <a:prstGeom prst="line">
            <a:avLst/>
          </a:prstGeom>
          <a:ln w="25400">
            <a:solidFill>
              <a:srgbClr val="FFFFFF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3200">
                <a:effectLst>
                  <a:outerShdw sx="100000" sy="100000" kx="0" ky="0" algn="b" rotWithShape="0" blurRad="25400" dist="23998" dir="2700000">
                    <a:srgbClr val="000000">
                      <a:alpha val="31034"/>
                    </a:srgbClr>
                  </a:outerShdw>
                </a:effectLst>
              </a:defRPr>
            </a:pPr>
          </a:p>
        </p:txBody>
      </p:sp>
      <p:sp>
        <p:nvSpPr>
          <p:cNvPr id="129" name="1. Milyen tulajdonságai vannak egy hiteles lelki tanítómesternek?…"/>
          <p:cNvSpPr txBox="1"/>
          <p:nvPr/>
        </p:nvSpPr>
        <p:spPr>
          <a:xfrm>
            <a:off x="419084" y="3490997"/>
            <a:ext cx="23545832" cy="5207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algn="l">
              <a:defRPr b="1" sz="5600">
                <a:latin typeface="Helvetica"/>
                <a:ea typeface="Helvetica"/>
                <a:cs typeface="Helvetica"/>
                <a:sym typeface="Helvetica"/>
              </a:defRPr>
            </a:pPr>
            <a:r>
              <a:t>1. Milyen tulajdonságai vannak egy hiteles lelki tanítómesternek?</a:t>
            </a:r>
            <a:br/>
          </a:p>
          <a:p>
            <a:pPr algn="l">
              <a:defRPr b="1" sz="5600">
                <a:latin typeface="Helvetica"/>
                <a:ea typeface="Helvetica"/>
                <a:cs typeface="Helvetica"/>
                <a:sym typeface="Helvetica"/>
              </a:defRPr>
            </a:pPr>
            <a:r>
              <a:t>2. Hogyan lehet megtalálni a hiteles lelki tanítómestert?</a:t>
            </a:r>
            <a:br/>
          </a:p>
          <a:p>
            <a:pPr algn="l">
              <a:defRPr b="1" sz="5600">
                <a:latin typeface="Helvetica"/>
                <a:ea typeface="Helvetica"/>
                <a:cs typeface="Helvetica"/>
                <a:sym typeface="Helvetica"/>
              </a:defRPr>
            </a:pPr>
            <a:r>
              <a:t>3. Milyen tulajdonságai vannak a tanulónak és hogyan sajátítja el 				azokat?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1500">
        <p:push dir="l"/>
      </p:transition>
    </mc:Choice>
    <mc:Fallback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gradFill flip="none" rotWithShape="1">
          <a:gsLst>
            <a:gs pos="0">
              <a:srgbClr val="002E58"/>
            </a:gs>
            <a:gs pos="20947">
              <a:srgbClr val="0B2A84"/>
            </a:gs>
            <a:gs pos="99733">
              <a:srgbClr val="1626AF"/>
            </a:gs>
          </a:gsLst>
          <a:lin ang="17749590" scaled="0"/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A büszkeség és az alázat összehasonlítása"/>
          <p:cNvSpPr txBox="1"/>
          <p:nvPr/>
        </p:nvSpPr>
        <p:spPr>
          <a:xfrm>
            <a:off x="-2652986" y="654821"/>
            <a:ext cx="21898634" cy="131451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b">
            <a:normAutofit fontScale="100000" lnSpcReduction="0"/>
          </a:bodyPr>
          <a:lstStyle>
            <a:lvl1pPr>
              <a:defRPr b="1" sz="5700">
                <a:solidFill>
                  <a:srgbClr val="FF85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</a:lstStyle>
          <a:p>
            <a:pPr/>
            <a:r>
              <a:t>A büszkeség és az alázat összehasonlítása</a:t>
            </a:r>
          </a:p>
        </p:txBody>
      </p:sp>
      <p:sp>
        <p:nvSpPr>
          <p:cNvPr id="230" name="Vonal"/>
          <p:cNvSpPr/>
          <p:nvPr/>
        </p:nvSpPr>
        <p:spPr>
          <a:xfrm>
            <a:off x="1192597" y="2056365"/>
            <a:ext cx="16900769" cy="1"/>
          </a:xfrm>
          <a:prstGeom prst="line">
            <a:avLst/>
          </a:prstGeom>
          <a:ln w="25400">
            <a:solidFill>
              <a:srgbClr val="FFFFFF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3200">
                <a:effectLst>
                  <a:outerShdw sx="100000" sy="100000" kx="0" ky="0" algn="b" rotWithShape="0" blurRad="25400" dist="23998" dir="2700000">
                    <a:srgbClr val="000000">
                      <a:alpha val="31034"/>
                    </a:srgbClr>
                  </a:outerShdw>
                </a:effectLst>
              </a:defRPr>
            </a:pPr>
          </a:p>
        </p:txBody>
      </p:sp>
      <p:graphicFrame>
        <p:nvGraphicFramePr>
          <p:cNvPr id="231" name="Táblázat"/>
          <p:cNvGraphicFramePr/>
          <p:nvPr/>
        </p:nvGraphicFramePr>
        <p:xfrm>
          <a:off x="2387600" y="2806700"/>
          <a:ext cx="19621500" cy="10147300"/>
        </p:xfrm>
        <a:graphic xmlns:a="http://schemas.openxmlformats.org/drawingml/2006/main">
          <a:graphicData uri="http://schemas.openxmlformats.org/drawingml/2006/table">
            <a:tbl>
              <a:tblPr firstCol="0" firstRow="0" lastCol="0" lastRow="0" bandCol="0" bandRow="0" rtl="0">
                <a:tableStyleId>{4C3C2611-4C71-4FC5-86AE-919BDF0F9419}</a:tableStyleId>
              </a:tblPr>
              <a:tblGrid>
                <a:gridCol w="9804400"/>
                <a:gridCol w="9804400"/>
              </a:tblGrid>
              <a:tr h="1689100">
                <a:tc>
                  <a:txBody>
                    <a:bodyPr/>
                    <a:lstStyle/>
                    <a:p>
                      <a:pPr>
                        <a:spcBef>
                          <a:spcPts val="2800"/>
                        </a:spcBef>
                        <a:defRPr sz="4100">
                          <a:latin typeface="Helvetica Neue"/>
                          <a:ea typeface="Helvetica Neue"/>
                          <a:cs typeface="Helvetica Neue"/>
                          <a:sym typeface="Helvetica Neue"/>
                        </a:defRPr>
                      </a:pPr>
                      <a:r>
                        <a:rPr b="1"/>
                        <a:t>Büszkeség</a:t>
                      </a:r>
                      <a:r>
                        <a:t> </a:t>
                      </a:r>
                      <a:r>
                        <a:rPr b="1">
                          <a:solidFill>
                            <a:srgbClr val="FF8500"/>
                          </a:solidFill>
                        </a:rPr>
                        <a:t>(dambhah)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>
                        <a:spcBef>
                          <a:spcPts val="2800"/>
                        </a:spcBef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b="1" sz="4100">
                          <a:solidFill>
                            <a:srgbClr val="FFFFFF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Alázatosság</a:t>
                      </a:r>
                    </a:p>
                  </a:txBody>
                  <a:tcPr marL="50800" marR="50800" marT="50800" marB="50800" anchor="ctr" anchorCtr="0" horzOverflow="overflow"/>
                </a:tc>
              </a:tr>
              <a:tr h="1689100">
                <a:tc>
                  <a:txBody>
                    <a:bodyPr/>
                    <a:lstStyle/>
                    <a:p>
                      <a:pPr defTabSz="914400">
                        <a:defRPr sz="5000"/>
                      </a:pPr>
                      <a:r>
                        <a:rPr b="1" sz="4100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Gőg</a:t>
                      </a:r>
                      <a:r>
                        <a:t> </a:t>
                      </a:r>
                      <a:r>
                        <a:rPr b="1" sz="4100">
                          <a:solidFill>
                            <a:srgbClr val="FF8500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(darpah)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>
                        <a:spcBef>
                          <a:spcPts val="2800"/>
                        </a:spcBef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b="1" sz="4100">
                          <a:solidFill>
                            <a:srgbClr val="FFFFFF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Ne tartsuk magunkat különlegesnek</a:t>
                      </a:r>
                    </a:p>
                  </a:txBody>
                  <a:tcPr marL="50800" marR="50800" marT="50800" marB="50800" anchor="ctr" anchorCtr="0" horzOverflow="overflow"/>
                </a:tc>
              </a:tr>
              <a:tr h="1689100">
                <a:tc>
                  <a:txBody>
                    <a:bodyPr/>
                    <a:lstStyle/>
                    <a:p>
                      <a:pPr>
                        <a:spcBef>
                          <a:spcPts val="2800"/>
                        </a:spcBef>
                        <a:defRPr b="1" sz="4100">
                          <a:latin typeface="Helvetica Neue"/>
                          <a:ea typeface="Helvetica Neue"/>
                          <a:cs typeface="Helvetica Neue"/>
                          <a:sym typeface="Helvetica Neue"/>
                        </a:defRPr>
                      </a:pPr>
                      <a:r>
                        <a:t>Hiúság </a:t>
                      </a:r>
                      <a:r>
                        <a:rPr>
                          <a:solidFill>
                            <a:srgbClr val="FF8500"/>
                          </a:solidFill>
                        </a:rPr>
                        <a:t>(abhimaynah)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>
                        <a:spcBef>
                          <a:spcPts val="2800"/>
                        </a:spcBef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b="1" sz="4100">
                          <a:solidFill>
                            <a:srgbClr val="FFFFFF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Ne törekedjünk a hírnévre és az elismerésre</a:t>
                      </a:r>
                    </a:p>
                  </a:txBody>
                  <a:tcPr marL="50800" marR="50800" marT="50800" marB="50800" anchor="ctr" anchorCtr="0" horzOverflow="overflow"/>
                </a:tc>
              </a:tr>
              <a:tr h="1689100">
                <a:tc>
                  <a:txBody>
                    <a:bodyPr/>
                    <a:lstStyle/>
                    <a:p>
                      <a:pPr>
                        <a:spcBef>
                          <a:spcPts val="2800"/>
                        </a:spcBef>
                        <a:defRPr b="1" sz="4100">
                          <a:latin typeface="Helvetica Neue"/>
                          <a:ea typeface="Helvetica Neue"/>
                          <a:cs typeface="Helvetica Neue"/>
                          <a:sym typeface="Helvetica Neue"/>
                        </a:defRPr>
                      </a:pPr>
                      <a:r>
                        <a:t>Harag </a:t>
                      </a:r>
                      <a:r>
                        <a:rPr>
                          <a:solidFill>
                            <a:srgbClr val="FF8500"/>
                          </a:solidFill>
                        </a:rPr>
                        <a:t>(krodhah)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>
                        <a:spcBef>
                          <a:spcPts val="2800"/>
                        </a:spcBef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b="1" sz="4100">
                          <a:solidFill>
                            <a:srgbClr val="FFFFFF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Ne sértésként éljük meg-és ne sértődjünk meg</a:t>
                      </a:r>
                    </a:p>
                  </a:txBody>
                  <a:tcPr marL="50800" marR="50800" marT="50800" marB="50800" anchor="ctr" anchorCtr="0" horzOverflow="overflow"/>
                </a:tc>
              </a:tr>
              <a:tr h="1689100">
                <a:tc>
                  <a:txBody>
                    <a:bodyPr/>
                    <a:lstStyle/>
                    <a:p>
                      <a:pPr>
                        <a:spcBef>
                          <a:spcPts val="2800"/>
                        </a:spcBef>
                        <a:defRPr b="1" sz="4100">
                          <a:latin typeface="Helvetica Neue"/>
                          <a:ea typeface="Helvetica Neue"/>
                          <a:cs typeface="Helvetica Neue"/>
                          <a:sym typeface="Helvetica Neue"/>
                        </a:defRPr>
                      </a:pPr>
                      <a:r>
                        <a:t>Durvaság </a:t>
                      </a:r>
                      <a:r>
                        <a:rPr>
                          <a:solidFill>
                            <a:srgbClr val="FF8500"/>
                          </a:solidFill>
                        </a:rPr>
                        <a:t>(parusyam)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>
                        <a:spcBef>
                          <a:spcPts val="2800"/>
                        </a:spcBef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b="1" sz="4100">
                          <a:solidFill>
                            <a:srgbClr val="FFFFFF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Ne használjunk erőszakot</a:t>
                      </a:r>
                    </a:p>
                  </a:txBody>
                  <a:tcPr marL="50800" marR="50800" marT="50800" marB="50800" anchor="ctr" anchorCtr="0" horzOverflow="overflow"/>
                </a:tc>
              </a:tr>
              <a:tr h="1689100">
                <a:tc>
                  <a:txBody>
                    <a:bodyPr/>
                    <a:lstStyle/>
                    <a:p>
                      <a:pPr>
                        <a:spcBef>
                          <a:spcPts val="2800"/>
                        </a:spcBef>
                        <a:defRPr b="1" sz="4100">
                          <a:latin typeface="Helvetica Neue"/>
                          <a:ea typeface="Helvetica Neue"/>
                          <a:cs typeface="Helvetica Neue"/>
                          <a:sym typeface="Helvetica Neue"/>
                        </a:defRPr>
                      </a:pPr>
                      <a:r>
                        <a:t>Tudatlanság </a:t>
                      </a:r>
                      <a:r>
                        <a:rPr>
                          <a:solidFill>
                            <a:srgbClr val="FF8500"/>
                          </a:solidFill>
                        </a:rPr>
                        <a:t>(ajñānam)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>
                        <a:spcBef>
                          <a:spcPts val="2800"/>
                        </a:spcBef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b="1" sz="4100">
                          <a:solidFill>
                            <a:srgbClr val="FFFFFF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Legyen tudásunk</a:t>
                      </a:r>
                    </a:p>
                  </a:txBody>
                  <a:tcPr marL="50800" marR="50800" marT="50800" marB="50800" anchor="ctr" anchorCtr="0" horzOverflow="overflow"/>
                </a:tc>
              </a:tr>
            </a:tbl>
          </a:graphicData>
        </a:graphic>
      </p:graphicFrame>
      <p:pic>
        <p:nvPicPr>
          <p:cNvPr id="232" name="Vyasadeva.png" descr="Vyasadeva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0837207" y="9687842"/>
            <a:ext cx="3390298" cy="398213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1500">
        <p:push dir="l"/>
      </p:transition>
    </mc:Choice>
    <mc:Fallback>
      <p:transition spd="slow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gradFill flip="none" rotWithShape="1">
          <a:gsLst>
            <a:gs pos="0">
              <a:srgbClr val="002E58"/>
            </a:gs>
            <a:gs pos="20947">
              <a:srgbClr val="0B2A84"/>
            </a:gs>
            <a:gs pos="99733">
              <a:srgbClr val="1626AF"/>
            </a:gs>
          </a:gsLst>
          <a:lin ang="17749590" scaled="0"/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4" name="Vyasadeva.png" descr="Vyasadeva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0837207" y="9687842"/>
            <a:ext cx="3390298" cy="3982130"/>
          </a:xfrm>
          <a:prstGeom prst="rect">
            <a:avLst/>
          </a:prstGeom>
          <a:ln w="12700">
            <a:miter lim="400000"/>
          </a:ln>
        </p:spPr>
      </p:pic>
      <p:sp>
        <p:nvSpPr>
          <p:cNvPr id="235" name="Vonal"/>
          <p:cNvSpPr/>
          <p:nvPr/>
        </p:nvSpPr>
        <p:spPr>
          <a:xfrm>
            <a:off x="1192597" y="2056365"/>
            <a:ext cx="16900769" cy="1"/>
          </a:xfrm>
          <a:prstGeom prst="line">
            <a:avLst/>
          </a:prstGeom>
          <a:ln w="25400">
            <a:solidFill>
              <a:srgbClr val="FFFFFF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3200">
                <a:effectLst>
                  <a:outerShdw sx="100000" sy="100000" kx="0" ky="0" algn="b" rotWithShape="0" blurRad="25400" dist="23998" dir="2700000">
                    <a:srgbClr val="000000">
                      <a:alpha val="31034"/>
                    </a:srgbClr>
                  </a:outerShdw>
                </a:effectLst>
              </a:defRPr>
            </a:pPr>
          </a:p>
        </p:txBody>
      </p:sp>
      <p:sp>
        <p:nvSpPr>
          <p:cNvPr id="236" name="Egy alázatos ember elismeri, hogy tartozik valakihez, van feljebbvalója és feladata, hogy Istennel összhangban éljen. Ebben az állapotban nem tartja magát különbnek másoknál.…"/>
          <p:cNvSpPr txBox="1"/>
          <p:nvPr/>
        </p:nvSpPr>
        <p:spPr>
          <a:xfrm>
            <a:off x="365605" y="4240216"/>
            <a:ext cx="23652789" cy="605317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>
              <a:spcBef>
                <a:spcPts val="2800"/>
              </a:spcBef>
              <a:defRPr b="1" sz="4900"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t>Egy </a:t>
            </a:r>
            <a:r>
              <a:rPr>
                <a:solidFill>
                  <a:srgbClr val="FF8500"/>
                </a:solidFill>
              </a:rPr>
              <a:t>alázatos ember</a:t>
            </a:r>
            <a:r>
              <a:t> elismeri, hogy tartozik valakihez, van feljebbvalója és feladata, hogy Istennel összhangban éljen. Ebben az állapotban </a:t>
            </a:r>
            <a:r>
              <a:rPr i="1"/>
              <a:t>nem tartja magát különbnek másoknál</a:t>
            </a:r>
            <a:r>
              <a:t>.</a:t>
            </a:r>
          </a:p>
          <a:p>
            <a:pPr>
              <a:spcBef>
                <a:spcPts val="2800"/>
              </a:spcBef>
              <a:defRPr b="1" sz="4900">
                <a:latin typeface="Helvetica Neue"/>
                <a:ea typeface="Helvetica Neue"/>
                <a:cs typeface="Helvetica Neue"/>
                <a:sym typeface="Helvetica Neue"/>
              </a:defRPr>
            </a:pPr>
          </a:p>
          <a:p>
            <a:pPr>
              <a:spcBef>
                <a:spcPts val="2800"/>
              </a:spcBef>
              <a:defRPr sz="4900"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t>Ha az ember nem vágyik tiszteletre, akkor nem tudják őt megbántani, nem erőszakos másokkal, hanem együttérzést és könyörületet érez mások iránt. Így egyre jobban és jobban elmélyül a tudása, és megnyílik számára a lelki tudomány.</a:t>
            </a:r>
          </a:p>
        </p:txBody>
      </p:sp>
      <p:sp>
        <p:nvSpPr>
          <p:cNvPr id="237" name="A büszkeség és az alázat összehasonlítása"/>
          <p:cNvSpPr txBox="1"/>
          <p:nvPr/>
        </p:nvSpPr>
        <p:spPr>
          <a:xfrm>
            <a:off x="-2580844" y="678868"/>
            <a:ext cx="21898634" cy="131451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b">
            <a:normAutofit fontScale="100000" lnSpcReduction="0"/>
          </a:bodyPr>
          <a:lstStyle>
            <a:lvl1pPr>
              <a:defRPr b="1" sz="5700">
                <a:solidFill>
                  <a:srgbClr val="FF85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</a:lstStyle>
          <a:p>
            <a:pPr/>
            <a:r>
              <a:t>A büszkeség és az alázat összehasonlítása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1500">
        <p:push dir="l"/>
      </p:transition>
    </mc:Choice>
    <mc:Fallback>
      <p:transition spd="slow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gradFill flip="none" rotWithShape="1">
          <a:gsLst>
            <a:gs pos="0">
              <a:srgbClr val="002E58"/>
            </a:gs>
            <a:gs pos="20947">
              <a:srgbClr val="0B2A84"/>
            </a:gs>
            <a:gs pos="99733">
              <a:srgbClr val="1626AF"/>
            </a:gs>
          </a:gsLst>
          <a:lin ang="17749590" scaled="0"/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9" name="Vyasadeva.png" descr="Vyasadeva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0837207" y="9687842"/>
            <a:ext cx="3390298" cy="3982130"/>
          </a:xfrm>
          <a:prstGeom prst="rect">
            <a:avLst/>
          </a:prstGeom>
          <a:ln w="12700">
            <a:miter lim="400000"/>
          </a:ln>
        </p:spPr>
      </p:pic>
      <p:sp>
        <p:nvSpPr>
          <p:cNvPr id="240" name="Vonal"/>
          <p:cNvSpPr/>
          <p:nvPr/>
        </p:nvSpPr>
        <p:spPr>
          <a:xfrm>
            <a:off x="1192597" y="2056365"/>
            <a:ext cx="16900769" cy="1"/>
          </a:xfrm>
          <a:prstGeom prst="line">
            <a:avLst/>
          </a:prstGeom>
          <a:ln w="25400">
            <a:solidFill>
              <a:srgbClr val="FFFFFF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3200">
                <a:effectLst>
                  <a:outerShdw sx="100000" sy="100000" kx="0" ky="0" algn="b" rotWithShape="0" blurRad="25400" dist="23998" dir="2700000">
                    <a:srgbClr val="000000">
                      <a:alpha val="31034"/>
                    </a:srgbClr>
                  </a:outerShdw>
                </a:effectLst>
              </a:defRPr>
            </a:pPr>
          </a:p>
        </p:txBody>
      </p:sp>
      <p:sp>
        <p:nvSpPr>
          <p:cNvPr id="241" name="Az emberek általában három nyelven beszélnek:…"/>
          <p:cNvSpPr txBox="1"/>
          <p:nvPr/>
        </p:nvSpPr>
        <p:spPr>
          <a:xfrm>
            <a:off x="365605" y="3113298"/>
            <a:ext cx="23652789" cy="41227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algn="l">
              <a:spcBef>
                <a:spcPts val="2800"/>
              </a:spcBef>
              <a:defRPr b="1" sz="4900" u="sng"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t>Az emberek általában három nyelven beszélnek:</a:t>
            </a:r>
          </a:p>
          <a:p>
            <a:pPr algn="l">
              <a:spcBef>
                <a:spcPts val="2800"/>
              </a:spcBef>
              <a:defRPr sz="4900"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t>- a ragaszkodás nyelvén</a:t>
            </a:r>
          </a:p>
          <a:p>
            <a:pPr algn="l">
              <a:spcBef>
                <a:spcPts val="2800"/>
              </a:spcBef>
              <a:defRPr sz="4900"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t>- a félelem nyelvén</a:t>
            </a:r>
          </a:p>
          <a:p>
            <a:pPr algn="l">
              <a:spcBef>
                <a:spcPts val="2800"/>
              </a:spcBef>
              <a:defRPr sz="4900"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t>- a harag nyelvén</a:t>
            </a:r>
          </a:p>
        </p:txBody>
      </p:sp>
      <p:sp>
        <p:nvSpPr>
          <p:cNvPr id="242" name="Miről beszél egy goszvámi?"/>
          <p:cNvSpPr txBox="1"/>
          <p:nvPr/>
        </p:nvSpPr>
        <p:spPr>
          <a:xfrm>
            <a:off x="-5202004" y="654821"/>
            <a:ext cx="21898634" cy="131451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b">
            <a:normAutofit fontScale="100000" lnSpcReduction="0"/>
          </a:bodyPr>
          <a:lstStyle>
            <a:lvl1pPr>
              <a:defRPr b="1" sz="5700">
                <a:solidFill>
                  <a:srgbClr val="FF85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</a:lstStyle>
          <a:p>
            <a:pPr/>
            <a:r>
              <a:t>Miről beszél egy goszvámi?</a:t>
            </a:r>
          </a:p>
        </p:txBody>
      </p:sp>
      <p:sp>
        <p:nvSpPr>
          <p:cNvPr id="243" name="A goszvámi az Istenszeretet nyelvén beszél és utal a sabdára - Isten törvényeire.  Azért beszél, hogy az emberek megkapják ezt az üzenetet. Egy goszvámi szavai inspirációt és erőt adnak a lelki gyakorlatokhoz.…"/>
          <p:cNvSpPr txBox="1"/>
          <p:nvPr/>
        </p:nvSpPr>
        <p:spPr>
          <a:xfrm>
            <a:off x="268542" y="8380033"/>
            <a:ext cx="21581423" cy="386999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algn="l">
              <a:spcBef>
                <a:spcPts val="2800"/>
              </a:spcBef>
              <a:defRPr b="1" sz="4400"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t>A </a:t>
            </a:r>
            <a:r>
              <a:rPr>
                <a:solidFill>
                  <a:srgbClr val="FF8500"/>
                </a:solidFill>
              </a:rPr>
              <a:t>goszvámi</a:t>
            </a:r>
            <a:r>
              <a:t> az Istenszeretet nyelvén beszél és utal a </a:t>
            </a:r>
            <a:r>
              <a:rPr>
                <a:solidFill>
                  <a:srgbClr val="FF8500"/>
                </a:solidFill>
              </a:rPr>
              <a:t>sabdára</a:t>
            </a:r>
            <a:r>
              <a:t> - Isten törvényeire. </a:t>
            </a:r>
            <a:br/>
            <a:r>
              <a:t>Azért beszél, hogy az emberek megkapják ezt az üzenetet.</a:t>
            </a:r>
            <a:br/>
            <a:r>
              <a:t>Egy </a:t>
            </a:r>
            <a:r>
              <a:rPr>
                <a:solidFill>
                  <a:srgbClr val="FF8500"/>
                </a:solidFill>
              </a:rPr>
              <a:t>goszvámi</a:t>
            </a:r>
            <a:r>
              <a:t> szavai inspirációt és erőt adnak a lelki gyakorlatokhoz.</a:t>
            </a:r>
          </a:p>
          <a:p>
            <a:pPr algn="l">
              <a:spcBef>
                <a:spcPts val="2800"/>
              </a:spcBef>
              <a:defRPr b="1" sz="4400"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t>Istenről különböző nyelveken lehet beszélni. Aki megvalósítja Istent, annak minden szava lehetőséget nyújt ahhoz, hogy megtapasztaljuk Isten jelenlétét.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1500">
        <p:push dir="l"/>
      </p:transition>
    </mc:Choice>
    <mc:Fallback>
      <p:transition spd="slow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gradFill flip="none" rotWithShape="1">
          <a:gsLst>
            <a:gs pos="0">
              <a:srgbClr val="002E58"/>
            </a:gs>
            <a:gs pos="20947">
              <a:srgbClr val="0B2A84"/>
            </a:gs>
            <a:gs pos="99733">
              <a:srgbClr val="1626AF"/>
            </a:gs>
          </a:gsLst>
          <a:lin ang="17749590" scaled="0"/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" name="Vyasadeva.png" descr="Vyasadeva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0837207" y="9687842"/>
            <a:ext cx="3390298" cy="3982130"/>
          </a:xfrm>
          <a:prstGeom prst="rect">
            <a:avLst/>
          </a:prstGeom>
          <a:ln w="12700">
            <a:miter lim="400000"/>
          </a:ln>
        </p:spPr>
      </p:pic>
      <p:sp>
        <p:nvSpPr>
          <p:cNvPr id="246" name="Vonal"/>
          <p:cNvSpPr/>
          <p:nvPr/>
        </p:nvSpPr>
        <p:spPr>
          <a:xfrm>
            <a:off x="1192597" y="2056365"/>
            <a:ext cx="16900769" cy="1"/>
          </a:xfrm>
          <a:prstGeom prst="line">
            <a:avLst/>
          </a:prstGeom>
          <a:ln w="25400">
            <a:solidFill>
              <a:srgbClr val="FFFFFF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3200">
                <a:effectLst>
                  <a:outerShdw sx="100000" sy="100000" kx="0" ky="0" algn="b" rotWithShape="0" blurRad="25400" dist="23998" dir="2700000">
                    <a:srgbClr val="000000">
                      <a:alpha val="31034"/>
                    </a:srgbClr>
                  </a:outerShdw>
                </a:effectLst>
              </a:defRPr>
            </a:pPr>
          </a:p>
        </p:txBody>
      </p:sp>
      <p:sp>
        <p:nvSpPr>
          <p:cNvPr id="247" name="Hogyan bánik egy goszvámi a pénzzel?"/>
          <p:cNvSpPr txBox="1"/>
          <p:nvPr/>
        </p:nvSpPr>
        <p:spPr>
          <a:xfrm>
            <a:off x="-3350358" y="654821"/>
            <a:ext cx="21898633" cy="131451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b">
            <a:normAutofit fontScale="100000" lnSpcReduction="0"/>
          </a:bodyPr>
          <a:lstStyle>
            <a:lvl1pPr>
              <a:defRPr b="1" sz="5700">
                <a:solidFill>
                  <a:srgbClr val="FF85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</a:lstStyle>
          <a:p>
            <a:pPr/>
            <a:r>
              <a:t>Hogyan bánik egy goszvámi a pénzzel?</a:t>
            </a:r>
          </a:p>
        </p:txBody>
      </p:sp>
      <p:sp>
        <p:nvSpPr>
          <p:cNvPr id="248" name="Az Istentől kapott pénzt csak arra használja fel, hogy tudja…"/>
          <p:cNvSpPr txBox="1"/>
          <p:nvPr/>
        </p:nvSpPr>
        <p:spPr>
          <a:xfrm>
            <a:off x="1401288" y="5876425"/>
            <a:ext cx="21581423" cy="196315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>
              <a:spcBef>
                <a:spcPts val="2800"/>
              </a:spcBef>
              <a:defRPr b="1" sz="4900"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t>Az Istentől kapott pénzt csak arra használja fel, hogy tudja</a:t>
            </a:r>
          </a:p>
          <a:p>
            <a:pPr>
              <a:spcBef>
                <a:spcPts val="2800"/>
              </a:spcBef>
              <a:defRPr b="1" sz="4900"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t>még jobban szolgálni Istent és az embereket.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1500">
        <p:push dir="l"/>
      </p:transition>
    </mc:Choice>
    <mc:Fallback>
      <p:transition spd="slow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gradFill flip="none" rotWithShape="1">
          <a:gsLst>
            <a:gs pos="0">
              <a:srgbClr val="002E58"/>
            </a:gs>
            <a:gs pos="20947">
              <a:srgbClr val="0B2A84"/>
            </a:gs>
            <a:gs pos="99733">
              <a:srgbClr val="1626AF"/>
            </a:gs>
          </a:gsLst>
          <a:lin ang="17749590" scaled="0"/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0" name="Vyasadeva.png" descr="Vyasadeva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0837207" y="9687842"/>
            <a:ext cx="3390298" cy="3982130"/>
          </a:xfrm>
          <a:prstGeom prst="rect">
            <a:avLst/>
          </a:prstGeom>
          <a:ln w="12700">
            <a:miter lim="400000"/>
          </a:ln>
        </p:spPr>
      </p:pic>
      <p:sp>
        <p:nvSpPr>
          <p:cNvPr id="251" name="Vonal"/>
          <p:cNvSpPr/>
          <p:nvPr/>
        </p:nvSpPr>
        <p:spPr>
          <a:xfrm>
            <a:off x="1192597" y="2056365"/>
            <a:ext cx="16900769" cy="1"/>
          </a:xfrm>
          <a:prstGeom prst="line">
            <a:avLst/>
          </a:prstGeom>
          <a:ln w="25400">
            <a:solidFill>
              <a:srgbClr val="FFFFFF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3200">
                <a:effectLst>
                  <a:outerShdw sx="100000" sy="100000" kx="0" ky="0" algn="b" rotWithShape="0" blurRad="25400" dist="23998" dir="2700000">
                    <a:srgbClr val="000000">
                      <a:alpha val="31034"/>
                    </a:srgbClr>
                  </a:outerShdw>
                </a:effectLst>
              </a:defRPr>
            </a:pPr>
          </a:p>
        </p:txBody>
      </p:sp>
      <p:sp>
        <p:nvSpPr>
          <p:cNvPr id="252" name="Hogyan viselkedik egy goszvámi másokkal?"/>
          <p:cNvSpPr txBox="1"/>
          <p:nvPr/>
        </p:nvSpPr>
        <p:spPr>
          <a:xfrm>
            <a:off x="-2604891" y="654821"/>
            <a:ext cx="21898633" cy="131451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b">
            <a:normAutofit fontScale="100000" lnSpcReduction="0"/>
          </a:bodyPr>
          <a:lstStyle>
            <a:lvl1pPr>
              <a:defRPr b="1" sz="5700">
                <a:solidFill>
                  <a:srgbClr val="FF85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</a:lstStyle>
          <a:p>
            <a:pPr/>
            <a:r>
              <a:t>Hogyan viselkedik egy goszvámi másokkal?</a:t>
            </a:r>
          </a:p>
        </p:txBody>
      </p:sp>
      <p:sp>
        <p:nvSpPr>
          <p:cNvPr id="253" name="Egy átlagember barátokra ( akik szeretik, ajándékokat adnak neki, stb. ) és ellenségekre ( akik nem veszik figyelembe, megsértik, stb. ) osztja az embereket.…"/>
          <p:cNvSpPr txBox="1"/>
          <p:nvPr/>
        </p:nvSpPr>
        <p:spPr>
          <a:xfrm>
            <a:off x="1401288" y="5215186"/>
            <a:ext cx="21581423" cy="488477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>
              <a:spcBef>
                <a:spcPts val="2800"/>
              </a:spcBef>
              <a:defRPr sz="4900"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t>Egy átlagember barátokra ( akik szeretik, ajándékokat adnak neki, stb. ) és ellenségekre ( akik nem veszik figyelembe, megsértik, stb. ) osztja az embereket.</a:t>
            </a:r>
          </a:p>
          <a:p>
            <a:pPr>
              <a:spcBef>
                <a:spcPts val="2800"/>
              </a:spcBef>
              <a:defRPr b="1" sz="4900"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t>Egy </a:t>
            </a:r>
            <a:r>
              <a:rPr>
                <a:solidFill>
                  <a:srgbClr val="FF8500"/>
                </a:solidFill>
              </a:rPr>
              <a:t>goszvámi</a:t>
            </a:r>
            <a:r>
              <a:t> másképp látja az embereket: </a:t>
            </a:r>
            <a:r>
              <a:rPr b="0"/>
              <a:t>érzi az emberek kapcsolatát Istennel és mindenkivel kedvesen bánik. Segíti az embereket abban, hogy fejlődjenek, jobbak legyenek, mert </a:t>
            </a:r>
            <a:r>
              <a:rPr b="0" i="1"/>
              <a:t>mindenkiben látja az örök lelket.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1500">
        <p:push dir="l"/>
      </p:transition>
    </mc:Choice>
    <mc:Fallback>
      <p:transition spd="slow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gradFill flip="none" rotWithShape="1">
          <a:gsLst>
            <a:gs pos="0">
              <a:srgbClr val="002E58"/>
            </a:gs>
            <a:gs pos="20947">
              <a:srgbClr val="0B2A84"/>
            </a:gs>
            <a:gs pos="99733">
              <a:srgbClr val="1626AF"/>
            </a:gs>
          </a:gsLst>
          <a:lin ang="17749590" scaled="0"/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5" name="Vyasadeva.png" descr="Vyasadeva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0837207" y="9687842"/>
            <a:ext cx="3390298" cy="3982130"/>
          </a:xfrm>
          <a:prstGeom prst="rect">
            <a:avLst/>
          </a:prstGeom>
          <a:ln w="12700">
            <a:miter lim="400000"/>
          </a:ln>
        </p:spPr>
      </p:pic>
      <p:sp>
        <p:nvSpPr>
          <p:cNvPr id="256" name="Vonal"/>
          <p:cNvSpPr/>
          <p:nvPr/>
        </p:nvSpPr>
        <p:spPr>
          <a:xfrm>
            <a:off x="1192597" y="2056365"/>
            <a:ext cx="16900769" cy="1"/>
          </a:xfrm>
          <a:prstGeom prst="line">
            <a:avLst/>
          </a:prstGeom>
          <a:ln w="25400">
            <a:solidFill>
              <a:srgbClr val="FFFFFF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3200">
                <a:effectLst>
                  <a:outerShdw sx="100000" sy="100000" kx="0" ky="0" algn="b" rotWithShape="0" blurRad="25400" dist="23998" dir="2700000">
                    <a:srgbClr val="000000">
                      <a:alpha val="31034"/>
                    </a:srgbClr>
                  </a:outerShdw>
                </a:effectLst>
              </a:defRPr>
            </a:pPr>
          </a:p>
        </p:txBody>
      </p:sp>
      <p:sp>
        <p:nvSpPr>
          <p:cNvPr id="257" name="Hogyan érzi magát egy goszvámi a megpróbáltatások során?"/>
          <p:cNvSpPr txBox="1"/>
          <p:nvPr/>
        </p:nvSpPr>
        <p:spPr>
          <a:xfrm>
            <a:off x="401026" y="606726"/>
            <a:ext cx="21898634" cy="131451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b">
            <a:normAutofit fontScale="100000" lnSpcReduction="0"/>
          </a:bodyPr>
          <a:lstStyle>
            <a:lvl1pPr>
              <a:defRPr b="1" sz="5700">
                <a:solidFill>
                  <a:srgbClr val="FF85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</a:lstStyle>
          <a:p>
            <a:pPr/>
            <a:r>
              <a:t>Hogyan érzi magát egy goszvámi a megpróbáltatások során?</a:t>
            </a:r>
          </a:p>
        </p:txBody>
      </p:sp>
      <p:sp>
        <p:nvSpPr>
          <p:cNvPr id="258" name="A goszvámi tolerálja a sors elrendezéseit. Úgy gondolja, hogy az Úr mindenkit szeret. Hisz abban, hogy minden az ő javát szolgálja - még ha nem is úgy tűnik elsőre - és türelmesen elviseli a sors minden viszontagságát.  A legfontosabb: hálás marad még ek"/>
          <p:cNvSpPr txBox="1"/>
          <p:nvPr/>
        </p:nvSpPr>
        <p:spPr>
          <a:xfrm>
            <a:off x="194918" y="4357395"/>
            <a:ext cx="23994164" cy="703321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>
              <a:spcBef>
                <a:spcPts val="2800"/>
              </a:spcBef>
              <a:defRPr sz="4300"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t>A </a:t>
            </a:r>
            <a:r>
              <a:rPr b="1">
                <a:solidFill>
                  <a:srgbClr val="FF8500"/>
                </a:solidFill>
              </a:rPr>
              <a:t>goszvámi</a:t>
            </a:r>
            <a:r>
              <a:t> tolerálja a sors elrendezéseit. Úgy gondolja, hogy </a:t>
            </a:r>
            <a:r>
              <a:rPr b="1"/>
              <a:t>az Úr mindenkit szeret</a:t>
            </a:r>
            <a:r>
              <a:t>. Hisz abban, hogy minden az ő javát szolgálja - még ha nem is úgy tűnik elsőre - és türelmesen elviseli a sors minden viszontagságát. </a:t>
            </a:r>
            <a:br/>
            <a:r>
              <a:t>A legfontosabb: hálás marad még ekkor is Istennek és szolgálja Őt.</a:t>
            </a:r>
            <a:br/>
          </a:p>
          <a:p>
            <a:pPr>
              <a:spcBef>
                <a:spcPts val="2800"/>
              </a:spcBef>
              <a:defRPr b="1" sz="4300"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t>Miért fordulnak elő megpróbáltatások még fejlett lelki gyakorlókkal is, ha bűntelenek?</a:t>
            </a:r>
            <a:br/>
          </a:p>
          <a:p>
            <a:pPr>
              <a:spcBef>
                <a:spcPts val="2800"/>
              </a:spcBef>
              <a:defRPr sz="4300"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rPr i="1"/>
              <a:t>Válasz:</a:t>
            </a:r>
            <a:r>
              <a:t> Néha az Úr nehézségeket küld, hogy a </a:t>
            </a:r>
            <a:r>
              <a:rPr b="1">
                <a:solidFill>
                  <a:srgbClr val="FF8500"/>
                </a:solidFill>
              </a:rPr>
              <a:t>goszvámik</a:t>
            </a:r>
            <a:r>
              <a:t> példáján keresztül</a:t>
            </a:r>
          </a:p>
          <a:p>
            <a:pPr>
              <a:spcBef>
                <a:spcPts val="2800"/>
              </a:spcBef>
              <a:defRPr sz="4300"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t>mutassa meg, hogyan kell helyesen kezelni nehéz helyzeteket.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1500">
        <p:push dir="l"/>
      </p:transition>
    </mc:Choice>
    <mc:Fallback>
      <p:transition spd="slow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gradFill flip="none" rotWithShape="1">
          <a:gsLst>
            <a:gs pos="0">
              <a:srgbClr val="002E58"/>
            </a:gs>
            <a:gs pos="20947">
              <a:srgbClr val="0B2A84"/>
            </a:gs>
            <a:gs pos="99733">
              <a:srgbClr val="1626AF"/>
            </a:gs>
          </a:gsLst>
          <a:lin ang="17749590" scaled="0"/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0" name="Vyasadeva.png" descr="Vyasadeva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0837207" y="9687842"/>
            <a:ext cx="3390298" cy="3982130"/>
          </a:xfrm>
          <a:prstGeom prst="rect">
            <a:avLst/>
          </a:prstGeom>
          <a:ln w="12700">
            <a:miter lim="400000"/>
          </a:ln>
        </p:spPr>
      </p:pic>
      <p:sp>
        <p:nvSpPr>
          <p:cNvPr id="261" name="Vonal"/>
          <p:cNvSpPr/>
          <p:nvPr/>
        </p:nvSpPr>
        <p:spPr>
          <a:xfrm>
            <a:off x="1192597" y="2056365"/>
            <a:ext cx="16900769" cy="1"/>
          </a:xfrm>
          <a:prstGeom prst="line">
            <a:avLst/>
          </a:prstGeom>
          <a:ln w="25400">
            <a:solidFill>
              <a:srgbClr val="FFFFFF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3200">
                <a:effectLst>
                  <a:outerShdw sx="100000" sy="100000" kx="0" ky="0" algn="b" rotWithShape="0" blurRad="25400" dist="23998" dir="2700000">
                    <a:srgbClr val="000000">
                      <a:alpha val="31034"/>
                    </a:srgbClr>
                  </a:outerShdw>
                </a:effectLst>
              </a:defRPr>
            </a:pPr>
          </a:p>
        </p:txBody>
      </p:sp>
      <p:sp>
        <p:nvSpPr>
          <p:cNvPr id="262" name="Részleges összegzés"/>
          <p:cNvSpPr txBox="1"/>
          <p:nvPr/>
        </p:nvSpPr>
        <p:spPr>
          <a:xfrm>
            <a:off x="-6236039" y="606726"/>
            <a:ext cx="21898633" cy="131451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b">
            <a:normAutofit fontScale="100000" lnSpcReduction="0"/>
          </a:bodyPr>
          <a:lstStyle>
            <a:lvl1pPr>
              <a:defRPr b="1" sz="5700">
                <a:solidFill>
                  <a:srgbClr val="FF85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</a:lstStyle>
          <a:p>
            <a:pPr/>
            <a:r>
              <a:t>Részleges összegzés</a:t>
            </a:r>
          </a:p>
        </p:txBody>
      </p:sp>
      <p:sp>
        <p:nvSpPr>
          <p:cNvPr id="263" name="Egy goszvámi alázatos, a szeretet nyelvén és tisztelettel beszél…"/>
          <p:cNvSpPr txBox="1"/>
          <p:nvPr/>
        </p:nvSpPr>
        <p:spPr>
          <a:xfrm>
            <a:off x="194918" y="4908820"/>
            <a:ext cx="23994164" cy="308075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>
              <a:spcBef>
                <a:spcPts val="2800"/>
              </a:spcBef>
              <a:defRPr b="1" sz="4900"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t>Egy </a:t>
            </a:r>
            <a:r>
              <a:rPr>
                <a:solidFill>
                  <a:srgbClr val="FF8500"/>
                </a:solidFill>
              </a:rPr>
              <a:t>goszvámi</a:t>
            </a:r>
            <a:r>
              <a:t> alázatos, a szeretet nyelvén és tisztelettel beszél</a:t>
            </a:r>
          </a:p>
          <a:p>
            <a:pPr>
              <a:spcBef>
                <a:spcPts val="2800"/>
              </a:spcBef>
              <a:defRPr b="1" sz="4900"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t>mindenkivel, az anyagi javakat Isten szolgálatában használja, türelemmel és</a:t>
            </a:r>
          </a:p>
          <a:p>
            <a:pPr>
              <a:spcBef>
                <a:spcPts val="2800"/>
              </a:spcBef>
              <a:defRPr b="1" sz="4900"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t>hálával fogadja el a sorsát.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1500">
        <p:push dir="l"/>
      </p:transition>
    </mc:Choice>
    <mc:Fallback>
      <p:transition spd="slow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gradFill flip="none" rotWithShape="1">
          <a:gsLst>
            <a:gs pos="0">
              <a:srgbClr val="002E58"/>
            </a:gs>
            <a:gs pos="20947">
              <a:srgbClr val="0B2A84"/>
            </a:gs>
            <a:gs pos="99733">
              <a:srgbClr val="1626AF"/>
            </a:gs>
          </a:gsLst>
          <a:lin ang="17749590" scaled="0"/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5" name="Vyasadeva.png" descr="Vyasadeva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0837207" y="9687842"/>
            <a:ext cx="3390298" cy="3982130"/>
          </a:xfrm>
          <a:prstGeom prst="rect">
            <a:avLst/>
          </a:prstGeom>
          <a:ln w="12700">
            <a:miter lim="400000"/>
          </a:ln>
        </p:spPr>
      </p:pic>
      <p:sp>
        <p:nvSpPr>
          <p:cNvPr id="266" name="Vonal"/>
          <p:cNvSpPr/>
          <p:nvPr/>
        </p:nvSpPr>
        <p:spPr>
          <a:xfrm>
            <a:off x="1192597" y="2056365"/>
            <a:ext cx="16900769" cy="1"/>
          </a:xfrm>
          <a:prstGeom prst="line">
            <a:avLst/>
          </a:prstGeom>
          <a:ln w="25400">
            <a:solidFill>
              <a:srgbClr val="FFFFFF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3200">
                <a:effectLst>
                  <a:outerShdw sx="100000" sy="100000" kx="0" ky="0" algn="b" rotWithShape="0" blurRad="25400" dist="23998" dir="2700000">
                    <a:srgbClr val="000000">
                      <a:alpha val="31034"/>
                    </a:srgbClr>
                  </a:outerShdw>
                </a:effectLst>
              </a:defRPr>
            </a:pPr>
          </a:p>
        </p:txBody>
      </p:sp>
      <p:sp>
        <p:nvSpPr>
          <p:cNvPr id="267" name="Hol találok hiteles lelki tanítómestert?"/>
          <p:cNvSpPr txBox="1"/>
          <p:nvPr/>
        </p:nvSpPr>
        <p:spPr>
          <a:xfrm>
            <a:off x="-3518690" y="678868"/>
            <a:ext cx="21898634" cy="131451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b">
            <a:normAutofit fontScale="100000" lnSpcReduction="0"/>
          </a:bodyPr>
          <a:lstStyle>
            <a:lvl1pPr>
              <a:defRPr b="1" sz="5700">
                <a:solidFill>
                  <a:srgbClr val="FF85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</a:lstStyle>
          <a:p>
            <a:pPr/>
            <a:r>
              <a:t>Hol találok hiteles lelki tanítómestert?</a:t>
            </a:r>
          </a:p>
        </p:txBody>
      </p:sp>
      <p:sp>
        <p:nvSpPr>
          <p:cNvPr id="268" name="Helyesebb lenne azt kérdezni - Ki talál hiteles lelki tanítómestert?…"/>
          <p:cNvSpPr txBox="1"/>
          <p:nvPr/>
        </p:nvSpPr>
        <p:spPr>
          <a:xfrm>
            <a:off x="194918" y="3679012"/>
            <a:ext cx="23994164" cy="63579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algn="l">
              <a:spcBef>
                <a:spcPts val="2800"/>
              </a:spcBef>
              <a:defRPr sz="4900"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t>Helyesebb lenne azt kérdezni - </a:t>
            </a:r>
            <a:r>
              <a:rPr b="1">
                <a:solidFill>
                  <a:srgbClr val="FF8500"/>
                </a:solidFill>
              </a:rPr>
              <a:t>Ki talál hiteles lelki tanítómestert?</a:t>
            </a:r>
            <a:r>
              <a:t> </a:t>
            </a:r>
          </a:p>
          <a:p>
            <a:pPr algn="l">
              <a:spcBef>
                <a:spcPts val="2800"/>
              </a:spcBef>
              <a:defRPr sz="4900"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t>A legfontosabb: </a:t>
            </a:r>
            <a:r>
              <a:rPr b="1" i="1"/>
              <a:t>az embernek vágynia kell rá.</a:t>
            </a:r>
          </a:p>
          <a:p>
            <a:pPr algn="l">
              <a:spcBef>
                <a:spcPts val="2800"/>
              </a:spcBef>
              <a:defRPr sz="4900"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t>Általában </a:t>
            </a:r>
            <a:r>
              <a:rPr i="1"/>
              <a:t>vágyaink a karmánk szerint teljesülnek</a:t>
            </a:r>
            <a:r>
              <a:t>, de a vágy egy hiteles lelki tanítómester megtalálására - </a:t>
            </a:r>
            <a:r>
              <a:rPr i="1"/>
              <a:t>a karma törvényein kívül van</a:t>
            </a:r>
            <a:r>
              <a:t>. </a:t>
            </a:r>
            <a:br/>
            <a:r>
              <a:t>Ekkor az egész világ segíteni kezd neki e vágy beteljesítésében. </a:t>
            </a:r>
          </a:p>
          <a:p>
            <a:pPr algn="l">
              <a:spcBef>
                <a:spcPts val="2800"/>
              </a:spcBef>
              <a:defRPr sz="4900"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t>A legfontosabb tehát az, hogy vágyjunk rá. </a:t>
            </a:r>
            <a:br/>
            <a:r>
              <a:t>Ez a fő feltétel!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1500">
        <p:push dir="l"/>
      </p:transition>
    </mc:Choice>
    <mc:Fallback>
      <p:transition spd="slow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gradFill flip="none" rotWithShape="1">
          <a:gsLst>
            <a:gs pos="0">
              <a:srgbClr val="002E58"/>
            </a:gs>
            <a:gs pos="20947">
              <a:srgbClr val="0B2A84"/>
            </a:gs>
            <a:gs pos="99733">
              <a:srgbClr val="1626AF"/>
            </a:gs>
          </a:gsLst>
          <a:lin ang="17749590" scaled="0"/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0" name="Vyasadeva.png" descr="Vyasadeva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0837207" y="9687842"/>
            <a:ext cx="3390298" cy="3982130"/>
          </a:xfrm>
          <a:prstGeom prst="rect">
            <a:avLst/>
          </a:prstGeom>
          <a:ln w="12700">
            <a:miter lim="400000"/>
          </a:ln>
        </p:spPr>
      </p:pic>
      <p:sp>
        <p:nvSpPr>
          <p:cNvPr id="271" name="Vonal"/>
          <p:cNvSpPr/>
          <p:nvPr/>
        </p:nvSpPr>
        <p:spPr>
          <a:xfrm>
            <a:off x="1192597" y="2056365"/>
            <a:ext cx="16900769" cy="1"/>
          </a:xfrm>
          <a:prstGeom prst="line">
            <a:avLst/>
          </a:prstGeom>
          <a:ln w="25400">
            <a:solidFill>
              <a:srgbClr val="FFFFFF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3200">
                <a:effectLst>
                  <a:outerShdw sx="100000" sy="100000" kx="0" ky="0" algn="b" rotWithShape="0" blurRad="25400" dist="23998" dir="2700000">
                    <a:srgbClr val="000000">
                      <a:alpha val="31034"/>
                    </a:srgbClr>
                  </a:outerShdw>
                </a:effectLst>
              </a:defRPr>
            </a:pPr>
          </a:p>
        </p:txBody>
      </p:sp>
      <p:sp>
        <p:nvSpPr>
          <p:cNvPr id="272" name="Hogyan lehet ezt a vágyat erősebbé tenni?"/>
          <p:cNvSpPr txBox="1"/>
          <p:nvPr/>
        </p:nvSpPr>
        <p:spPr>
          <a:xfrm>
            <a:off x="-2893459" y="654821"/>
            <a:ext cx="21898634" cy="131451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b">
            <a:normAutofit fontScale="100000" lnSpcReduction="0"/>
          </a:bodyPr>
          <a:lstStyle>
            <a:lvl1pPr>
              <a:defRPr b="1" sz="5700">
                <a:solidFill>
                  <a:srgbClr val="FF85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</a:lstStyle>
          <a:p>
            <a:pPr/>
            <a:r>
              <a:t>Hogyan lehet ezt a vágyat erősebbé tenni?</a:t>
            </a:r>
          </a:p>
        </p:txBody>
      </p:sp>
      <p:sp>
        <p:nvSpPr>
          <p:cNvPr id="273" name="1. Kapcsolatba lépve olyan emberekkel, akik megváltoztatták az életüket és megtalálták az életük lelki célját,…"/>
          <p:cNvSpPr txBox="1"/>
          <p:nvPr/>
        </p:nvSpPr>
        <p:spPr>
          <a:xfrm>
            <a:off x="194918" y="3996825"/>
            <a:ext cx="23994164" cy="572235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algn="l">
              <a:spcBef>
                <a:spcPts val="2800"/>
              </a:spcBef>
              <a:defRPr b="1" sz="4900"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t>1. Kapcsolatba lépve olyan emberekkel, akik megváltoztatták az életüket és megtalálták az életük lelki célját,</a:t>
            </a:r>
          </a:p>
          <a:p>
            <a:pPr algn="l">
              <a:spcBef>
                <a:spcPts val="2800"/>
              </a:spcBef>
              <a:defRPr b="1" sz="4900"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t>2. a tiszta életet élve a jóság kötőerejében,</a:t>
            </a:r>
          </a:p>
          <a:p>
            <a:pPr algn="l">
              <a:spcBef>
                <a:spcPts val="2800"/>
              </a:spcBef>
              <a:defRPr b="1" sz="4900"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t>3. őszinte ima által Istenhez,</a:t>
            </a:r>
          </a:p>
          <a:p>
            <a:pPr algn="l">
              <a:spcBef>
                <a:spcPts val="2800"/>
              </a:spcBef>
              <a:defRPr b="1" sz="4900"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t>4. lelki tanítómester után kutatva ellenőrizni kell, hogy rendelkezik-e egy </a:t>
            </a:r>
            <a:r>
              <a:rPr>
                <a:solidFill>
                  <a:srgbClr val="FF8500"/>
                </a:solidFill>
              </a:rPr>
              <a:t>goszvámi</a:t>
            </a:r>
            <a:r>
              <a:t> tulajdonságaival.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1500">
        <p:push dir="l"/>
      </p:transition>
    </mc:Choice>
    <mc:Fallback>
      <p:transition spd="slow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gradFill flip="none" rotWithShape="1">
          <a:gsLst>
            <a:gs pos="0">
              <a:srgbClr val="002E58"/>
            </a:gs>
            <a:gs pos="20947">
              <a:srgbClr val="0B2A84"/>
            </a:gs>
            <a:gs pos="99733">
              <a:srgbClr val="1626AF"/>
            </a:gs>
          </a:gsLst>
          <a:lin ang="17749590" scaled="0"/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5" name="Vyasadeva.png" descr="Vyasadeva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0837207" y="9687842"/>
            <a:ext cx="3390298" cy="3982130"/>
          </a:xfrm>
          <a:prstGeom prst="rect">
            <a:avLst/>
          </a:prstGeom>
          <a:ln w="12700">
            <a:miter lim="400000"/>
          </a:ln>
        </p:spPr>
      </p:pic>
      <p:sp>
        <p:nvSpPr>
          <p:cNvPr id="276" name="Vonal"/>
          <p:cNvSpPr/>
          <p:nvPr/>
        </p:nvSpPr>
        <p:spPr>
          <a:xfrm>
            <a:off x="1192597" y="2056365"/>
            <a:ext cx="16900769" cy="1"/>
          </a:xfrm>
          <a:prstGeom prst="line">
            <a:avLst/>
          </a:prstGeom>
          <a:ln w="25400">
            <a:solidFill>
              <a:srgbClr val="FFFFFF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3200">
                <a:effectLst>
                  <a:outerShdw sx="100000" sy="100000" kx="0" ky="0" algn="b" rotWithShape="0" blurRad="25400" dist="23998" dir="2700000">
                    <a:srgbClr val="000000">
                      <a:alpha val="31034"/>
                    </a:srgbClr>
                  </a:outerShdw>
                </a:effectLst>
              </a:defRPr>
            </a:pPr>
          </a:p>
        </p:txBody>
      </p:sp>
      <p:sp>
        <p:nvSpPr>
          <p:cNvPr id="277" name="A tanuló tulajdonságai"/>
          <p:cNvSpPr txBox="1"/>
          <p:nvPr/>
        </p:nvSpPr>
        <p:spPr>
          <a:xfrm>
            <a:off x="-6019613" y="654821"/>
            <a:ext cx="21898634" cy="131451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b">
            <a:normAutofit fontScale="100000" lnSpcReduction="0"/>
          </a:bodyPr>
          <a:lstStyle>
            <a:lvl1pPr>
              <a:defRPr b="1" sz="5700">
                <a:solidFill>
                  <a:srgbClr val="FF85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</a:lstStyle>
          <a:p>
            <a:pPr/>
            <a:r>
              <a:t>A tanuló tulajdonságai</a:t>
            </a:r>
          </a:p>
        </p:txBody>
      </p:sp>
      <p:sp>
        <p:nvSpPr>
          <p:cNvPr id="278" name="Ha a tanuló nem áll készen, akkor nem lesz képes elsajátítani a transzcendentális tudást.…"/>
          <p:cNvSpPr txBox="1"/>
          <p:nvPr/>
        </p:nvSpPr>
        <p:spPr>
          <a:xfrm>
            <a:off x="194918" y="2903432"/>
            <a:ext cx="23994164" cy="230936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algn="l">
              <a:spcBef>
                <a:spcPts val="2800"/>
              </a:spcBef>
              <a:defRPr b="1" sz="4000"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t>Ha a tanuló nem áll készen, akkor nem lesz képes elsajátítani a transzcendentális tudást.</a:t>
            </a:r>
            <a:br/>
          </a:p>
          <a:p>
            <a:pPr algn="l">
              <a:spcBef>
                <a:spcPts val="2800"/>
              </a:spcBef>
              <a:defRPr b="1" sz="4000"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t>Egy képesített tanítvány tulajdonságai:</a:t>
            </a:r>
          </a:p>
        </p:txBody>
      </p:sp>
      <p:sp>
        <p:nvSpPr>
          <p:cNvPr id="279" name="1. Ha valaki tanulni akar egy lelki tanítómestertől, akkor vágynia kell a transzcendentális tudásra.…"/>
          <p:cNvSpPr txBox="1"/>
          <p:nvPr/>
        </p:nvSpPr>
        <p:spPr>
          <a:xfrm>
            <a:off x="531940" y="6146891"/>
            <a:ext cx="23320120" cy="493789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algn="l">
              <a:spcBef>
                <a:spcPts val="2800"/>
              </a:spcBef>
              <a:defRPr sz="4100"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t>1. Ha valaki tanulni akar egy lelki tanítómestertől, akkor </a:t>
            </a:r>
            <a:r>
              <a:rPr b="1" i="1"/>
              <a:t>vágynia kell a transzcendentális tudásra</a:t>
            </a:r>
            <a:r>
              <a:t>.</a:t>
            </a:r>
          </a:p>
          <a:p>
            <a:pPr algn="l">
              <a:spcBef>
                <a:spcPts val="2800"/>
              </a:spcBef>
              <a:defRPr sz="4100"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t>2. A tanítványnak először </a:t>
            </a:r>
            <a:r>
              <a:rPr b="1" i="1"/>
              <a:t>tiszteletet kell tanúsítania</a:t>
            </a:r>
            <a:r>
              <a:t> mind a lelki tanítómester, mind a lelki tudás iránt, miután meggyőződött a lelki tanítómester képesítéséről (ez a hit fokozatosan érik meg).</a:t>
            </a:r>
          </a:p>
          <a:p>
            <a:pPr algn="l">
              <a:spcBef>
                <a:spcPts val="2800"/>
              </a:spcBef>
              <a:defRPr sz="4100"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t>3. A tanítványnak </a:t>
            </a:r>
            <a:r>
              <a:rPr b="1" i="1"/>
              <a:t>kérdéseket kell feltennie</a:t>
            </a:r>
            <a:r>
              <a:t> - meg kell értenie, hogy a tudás hogyan kapcsolódik az ő életéhez.</a:t>
            </a:r>
          </a:p>
          <a:p>
            <a:pPr algn="l">
              <a:spcBef>
                <a:spcPts val="2800"/>
              </a:spcBef>
              <a:defRPr sz="4100"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t>4. A tanítványnak </a:t>
            </a:r>
            <a:r>
              <a:rPr b="1" i="1"/>
              <a:t>követnie kell az utasításokat</a:t>
            </a:r>
            <a:r>
              <a:t>.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1500">
        <p:push dir="l"/>
      </p:transition>
    </mc:Choice>
    <mc:Fallback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gradFill flip="none" rotWithShape="1">
          <a:gsLst>
            <a:gs pos="0">
              <a:srgbClr val="002E58"/>
            </a:gs>
            <a:gs pos="20947">
              <a:srgbClr val="0B2A84"/>
            </a:gs>
            <a:gs pos="99733">
              <a:srgbClr val="1626AF"/>
            </a:gs>
          </a:gsLst>
          <a:lin ang="17749590" scaled="0"/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1" name="Vyasadeva.png" descr="Vyasadeva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0837207" y="9687842"/>
            <a:ext cx="3390298" cy="3982130"/>
          </a:xfrm>
          <a:prstGeom prst="rect">
            <a:avLst/>
          </a:prstGeom>
          <a:ln w="12700">
            <a:miter lim="400000"/>
          </a:ln>
        </p:spPr>
      </p:pic>
      <p:sp>
        <p:nvSpPr>
          <p:cNvPr id="132" name="SABDA"/>
          <p:cNvSpPr txBox="1"/>
          <p:nvPr/>
        </p:nvSpPr>
        <p:spPr>
          <a:xfrm>
            <a:off x="490508" y="468668"/>
            <a:ext cx="18304949" cy="150067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b">
            <a:normAutofit fontScale="100000" lnSpcReduction="0"/>
          </a:bodyPr>
          <a:lstStyle>
            <a:lvl1pPr algn="l" defTabSz="457200">
              <a:defRPr b="1" sz="7500">
                <a:latin typeface="Helvetica Neue"/>
                <a:ea typeface="Helvetica Neue"/>
                <a:cs typeface="Helvetica Neue"/>
                <a:sym typeface="Helvetica Neue"/>
              </a:defRPr>
            </a:lvl1pPr>
          </a:lstStyle>
          <a:p>
            <a:pPr/>
            <a:r>
              <a:t>SABDA</a:t>
            </a:r>
          </a:p>
        </p:txBody>
      </p:sp>
      <p:sp>
        <p:nvSpPr>
          <p:cNvPr id="133" name="Vonal"/>
          <p:cNvSpPr/>
          <p:nvPr/>
        </p:nvSpPr>
        <p:spPr>
          <a:xfrm>
            <a:off x="1192597" y="2056365"/>
            <a:ext cx="16900769" cy="1"/>
          </a:xfrm>
          <a:prstGeom prst="line">
            <a:avLst/>
          </a:prstGeom>
          <a:ln w="25400">
            <a:solidFill>
              <a:srgbClr val="FFFFFF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3200">
                <a:effectLst>
                  <a:outerShdw sx="100000" sy="100000" kx="0" ky="0" algn="b" rotWithShape="0" blurRad="25400" dist="23998" dir="2700000">
                    <a:srgbClr val="000000">
                      <a:alpha val="31034"/>
                    </a:srgbClr>
                  </a:outerShdw>
                </a:effectLst>
              </a:defRPr>
            </a:pPr>
          </a:p>
        </p:txBody>
      </p:sp>
      <p:sp>
        <p:nvSpPr>
          <p:cNvPr id="134" name="A legjobb és leggyorsabb módja annak, hogy valamit megismerjünk, ha megkérdezünk valakit, aki ismeri az adott témát."/>
          <p:cNvSpPr txBox="1"/>
          <p:nvPr/>
        </p:nvSpPr>
        <p:spPr>
          <a:xfrm>
            <a:off x="419084" y="2668427"/>
            <a:ext cx="23545832" cy="1600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4900"/>
            </a:lvl1pPr>
          </a:lstStyle>
          <a:p>
            <a:pPr/>
            <a:r>
              <a:t>A legjobb és leggyorsabb módja annak, hogy valamit megismerjünk, ha megkérdezünk valakit, aki ismeri az adott témát.</a:t>
            </a:r>
          </a:p>
        </p:txBody>
      </p:sp>
      <p:sp>
        <p:nvSpPr>
          <p:cNvPr id="135" name="➤ A transzcendentális tudást csak így lehet megérteni.…"/>
          <p:cNvSpPr txBox="1"/>
          <p:nvPr/>
        </p:nvSpPr>
        <p:spPr>
          <a:xfrm>
            <a:off x="470388" y="5221032"/>
            <a:ext cx="23443223" cy="530593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defTabSz="457200">
              <a:lnSpc>
                <a:spcPct val="120000"/>
              </a:lnSpc>
              <a:defRPr b="1" sz="4700"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t>➤ A transzcendentális tudást csak így lehet megérteni.</a:t>
            </a:r>
          </a:p>
          <a:p>
            <a:pPr algn="l" defTabSz="457200">
              <a:lnSpc>
                <a:spcPct val="120000"/>
              </a:lnSpc>
              <a:defRPr sz="4100">
                <a:latin typeface="Helvetica Neue"/>
                <a:ea typeface="Helvetica Neue"/>
                <a:cs typeface="Helvetica Neue"/>
                <a:sym typeface="Helvetica Neue"/>
              </a:defRPr>
            </a:pPr>
            <a:br/>
          </a:p>
          <a:p>
            <a:pPr defTabSz="457200">
              <a:lnSpc>
                <a:spcPct val="120000"/>
              </a:lnSpc>
              <a:defRPr sz="4100"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t>A védikus filozófia axiómája a következő: a világnak van forrása, teremtője, Istene.</a:t>
            </a:r>
          </a:p>
          <a:p>
            <a:pPr algn="l" defTabSz="457200">
              <a:lnSpc>
                <a:spcPct val="120000"/>
              </a:lnSpc>
              <a:defRPr sz="4100">
                <a:latin typeface="Helvetica Neue"/>
                <a:ea typeface="Helvetica Neue"/>
                <a:cs typeface="Helvetica Neue"/>
                <a:sym typeface="Helvetica Neue"/>
              </a:defRPr>
            </a:pPr>
          </a:p>
          <a:p>
            <a:pPr defTabSz="457200">
              <a:lnSpc>
                <a:spcPct val="120000"/>
              </a:lnSpc>
              <a:defRPr sz="4100"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t>Ha van forrás, akkor van egy „utasítás” is arra vonatkozóan, hogy az emberek boldogulni tudjanak a világban. </a:t>
            </a:r>
            <a:r>
              <a:rPr b="1"/>
              <a:t>Ezek a Védák.</a:t>
            </a:r>
          </a:p>
        </p:txBody>
      </p:sp>
      <p:sp>
        <p:nvSpPr>
          <p:cNvPr id="136" name="Vonal"/>
          <p:cNvSpPr/>
          <p:nvPr/>
        </p:nvSpPr>
        <p:spPr>
          <a:xfrm>
            <a:off x="4334443" y="4980416"/>
            <a:ext cx="15715115" cy="1"/>
          </a:xfrm>
          <a:prstGeom prst="line">
            <a:avLst/>
          </a:prstGeom>
          <a:ln w="25400">
            <a:solidFill>
              <a:srgbClr val="FFFFFF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3200">
                <a:effectLst>
                  <a:outerShdw sx="100000" sy="100000" kx="0" ky="0" algn="b" rotWithShape="0" blurRad="25400" dist="23998" dir="2700000">
                    <a:srgbClr val="000000">
                      <a:alpha val="31034"/>
                    </a:srgbClr>
                  </a:outerShdw>
                </a:effectLst>
              </a:defRPr>
            </a:pPr>
          </a:p>
        </p:txBody>
      </p:sp>
      <p:sp>
        <p:nvSpPr>
          <p:cNvPr id="137" name="Vonal"/>
          <p:cNvSpPr/>
          <p:nvPr/>
        </p:nvSpPr>
        <p:spPr>
          <a:xfrm>
            <a:off x="4334442" y="6330293"/>
            <a:ext cx="15715115" cy="1"/>
          </a:xfrm>
          <a:prstGeom prst="line">
            <a:avLst/>
          </a:prstGeom>
          <a:ln w="25400">
            <a:solidFill>
              <a:srgbClr val="FFFFFF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3200">
                <a:effectLst>
                  <a:outerShdw sx="100000" sy="100000" kx="0" ky="0" algn="b" rotWithShape="0" blurRad="25400" dist="23998" dir="2700000">
                    <a:srgbClr val="000000">
                      <a:alpha val="31034"/>
                    </a:srgbClr>
                  </a:outerShdw>
                </a:effectLst>
              </a:defRPr>
            </a:p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1500">
        <p:push dir="l"/>
      </p:transition>
    </mc:Choice>
    <mc:Fallback>
      <p:transition spd="slow">
        <p:fad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gradFill flip="none" rotWithShape="1">
          <a:gsLst>
            <a:gs pos="0">
              <a:srgbClr val="002E58"/>
            </a:gs>
            <a:gs pos="20947">
              <a:srgbClr val="0B2A84"/>
            </a:gs>
            <a:gs pos="99733">
              <a:srgbClr val="1626AF"/>
            </a:gs>
          </a:gsLst>
          <a:lin ang="17749590" scaled="0"/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1" name="Vyasadeva.png" descr="Vyasadeva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0837207" y="9687842"/>
            <a:ext cx="3390298" cy="3982130"/>
          </a:xfrm>
          <a:prstGeom prst="rect">
            <a:avLst/>
          </a:prstGeom>
          <a:ln w="12700">
            <a:miter lim="400000"/>
          </a:ln>
        </p:spPr>
      </p:pic>
      <p:sp>
        <p:nvSpPr>
          <p:cNvPr id="282" name="Vonal"/>
          <p:cNvSpPr/>
          <p:nvPr/>
        </p:nvSpPr>
        <p:spPr>
          <a:xfrm>
            <a:off x="1192597" y="2056365"/>
            <a:ext cx="16900769" cy="1"/>
          </a:xfrm>
          <a:prstGeom prst="line">
            <a:avLst/>
          </a:prstGeom>
          <a:ln w="25400">
            <a:solidFill>
              <a:srgbClr val="FFFFFF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3200">
                <a:effectLst>
                  <a:outerShdw sx="100000" sy="100000" kx="0" ky="0" algn="b" rotWithShape="0" blurRad="25400" dist="23998" dir="2700000">
                    <a:srgbClr val="000000">
                      <a:alpha val="31034"/>
                    </a:srgbClr>
                  </a:outerShdw>
                </a:effectLst>
              </a:defRPr>
            </a:pPr>
          </a:p>
        </p:txBody>
      </p:sp>
      <p:sp>
        <p:nvSpPr>
          <p:cNvPr id="283" name="Az előadás következtetései:"/>
          <p:cNvSpPr txBox="1"/>
          <p:nvPr/>
        </p:nvSpPr>
        <p:spPr>
          <a:xfrm>
            <a:off x="-5346287" y="654821"/>
            <a:ext cx="21898633" cy="131451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b">
            <a:normAutofit fontScale="100000" lnSpcReduction="0"/>
          </a:bodyPr>
          <a:lstStyle>
            <a:lvl1pPr>
              <a:defRPr b="1" sz="5700">
                <a:solidFill>
                  <a:srgbClr val="FF85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</a:lstStyle>
          <a:p>
            <a:pPr/>
            <a:r>
              <a:t>Az előadás következtetései:</a:t>
            </a:r>
          </a:p>
        </p:txBody>
      </p:sp>
      <p:sp>
        <p:nvSpPr>
          <p:cNvPr id="284" name="A lelki tanítómester tulajdonságai:…"/>
          <p:cNvSpPr txBox="1"/>
          <p:nvPr/>
        </p:nvSpPr>
        <p:spPr>
          <a:xfrm>
            <a:off x="194918" y="2991543"/>
            <a:ext cx="23994164" cy="213314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marL="659667" indent="-659667" algn="l">
              <a:spcBef>
                <a:spcPts val="2800"/>
              </a:spcBef>
              <a:buSzPct val="100000"/>
              <a:buAutoNum type="arabicPeriod" startAt="1"/>
              <a:defRPr b="1" sz="3700"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t>A lelki tanítómester tulajdonságai:</a:t>
            </a:r>
          </a:p>
          <a:p>
            <a:pPr algn="l">
              <a:spcBef>
                <a:spcPts val="2800"/>
              </a:spcBef>
              <a:defRPr sz="3700"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t>A lelki tanítónak </a:t>
            </a:r>
            <a:r>
              <a:rPr>
                <a:solidFill>
                  <a:srgbClr val="FF8500"/>
                </a:solidFill>
              </a:rPr>
              <a:t>goszváminak</a:t>
            </a:r>
            <a:r>
              <a:t> kell lennie: vagyis legyen alázatos, beszéljen a szeretet nyelvén, bánjon mindenkivel tisztelettel, használja a javait Istent szolgálatában, türelemmel és hálával fogadja el a sorsát.</a:t>
            </a:r>
          </a:p>
        </p:txBody>
      </p:sp>
      <p:sp>
        <p:nvSpPr>
          <p:cNvPr id="285" name="2. Hogyan lehet lelki tanítómestert találni?…"/>
          <p:cNvSpPr txBox="1"/>
          <p:nvPr/>
        </p:nvSpPr>
        <p:spPr>
          <a:xfrm>
            <a:off x="160896" y="6047164"/>
            <a:ext cx="22028557" cy="213314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algn="l">
              <a:spcBef>
                <a:spcPts val="2800"/>
              </a:spcBef>
              <a:defRPr b="1" sz="3700"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t>2. Hogyan lehet lelki tanítómestert találni?</a:t>
            </a:r>
          </a:p>
          <a:p>
            <a:pPr algn="l">
              <a:spcBef>
                <a:spcPts val="2800"/>
              </a:spcBef>
              <a:defRPr sz="3700"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t>Ami a legfontosabb: az embernek vágynia kell arra, hogy megtalálja a lelki tanítómesterét, és majd az Úr megmutatja neki az utat, hogyan találja meg őt.</a:t>
            </a:r>
          </a:p>
        </p:txBody>
      </p:sp>
      <p:sp>
        <p:nvSpPr>
          <p:cNvPr id="286" name="3. Milyen tulajdonságokkal kell rendelkeznie a tanítványnak?…"/>
          <p:cNvSpPr txBox="1"/>
          <p:nvPr/>
        </p:nvSpPr>
        <p:spPr>
          <a:xfrm>
            <a:off x="175876" y="9102784"/>
            <a:ext cx="20474491" cy="345394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algn="l">
              <a:defRPr b="1" sz="3700"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t>3. Milyen tulajdonságokkal kell rendelkeznie a tanítványnak?</a:t>
            </a:r>
          </a:p>
          <a:p>
            <a:pPr marL="433753" indent="-433753" algn="l">
              <a:buSzPct val="75000"/>
              <a:buChar char="•"/>
              <a:defRPr sz="3700"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t>tudásszomj,</a:t>
            </a:r>
          </a:p>
          <a:p>
            <a:pPr marL="433753" indent="-433753" algn="l">
              <a:buSzPct val="75000"/>
              <a:buChar char="•"/>
              <a:defRPr sz="3700"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t>legyen tisztelettudó és alázatos,</a:t>
            </a:r>
          </a:p>
          <a:p>
            <a:pPr marL="433753" indent="-433753" algn="l">
              <a:buSzPct val="75000"/>
              <a:buChar char="•"/>
              <a:defRPr sz="3700"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t>tegyen fel kérdéseket,</a:t>
            </a:r>
          </a:p>
          <a:p>
            <a:pPr marL="433753" indent="-433753" algn="l">
              <a:buSzPct val="75000"/>
              <a:buChar char="•"/>
              <a:defRPr sz="3700"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t>kövesse a kapott utasításokat,</a:t>
            </a:r>
          </a:p>
          <a:p>
            <a:pPr marL="433753" indent="-433753" algn="l">
              <a:buSzPct val="75000"/>
              <a:buChar char="•"/>
              <a:defRPr sz="3700"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t>végezzen szolgálatot.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1500">
        <p:push dir="l"/>
      </p:transition>
    </mc:Choice>
    <mc:Fallback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gradFill flip="none" rotWithShape="1">
          <a:gsLst>
            <a:gs pos="0">
              <a:srgbClr val="002E58"/>
            </a:gs>
            <a:gs pos="20947">
              <a:srgbClr val="0B2A84"/>
            </a:gs>
            <a:gs pos="99733">
              <a:srgbClr val="1626AF"/>
            </a:gs>
          </a:gsLst>
          <a:lin ang="17749590" scaled="0"/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9" name="Vyasadeva.png" descr="Vyasadeva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0837207" y="9687842"/>
            <a:ext cx="3390298" cy="3982130"/>
          </a:xfrm>
          <a:prstGeom prst="rect">
            <a:avLst/>
          </a:prstGeom>
          <a:ln w="12700">
            <a:miter lim="400000"/>
          </a:ln>
        </p:spPr>
      </p:pic>
      <p:sp>
        <p:nvSpPr>
          <p:cNvPr id="140" name="A Védák megértésének három fontos összetevője van:"/>
          <p:cNvSpPr txBox="1"/>
          <p:nvPr/>
        </p:nvSpPr>
        <p:spPr>
          <a:xfrm>
            <a:off x="490508" y="468668"/>
            <a:ext cx="18304949" cy="150067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b">
            <a:normAutofit fontScale="100000" lnSpcReduction="0"/>
          </a:bodyPr>
          <a:lstStyle/>
          <a:p>
            <a:pPr algn="l" defTabSz="347472">
              <a:defRPr sz="5700"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t>A </a:t>
            </a:r>
            <a:r>
              <a:rPr b="1">
                <a:solidFill>
                  <a:srgbClr val="FF8500"/>
                </a:solidFill>
              </a:rPr>
              <a:t>Védák megértésének</a:t>
            </a:r>
            <a:r>
              <a:t> három fontos összetevője van:</a:t>
            </a:r>
          </a:p>
        </p:txBody>
      </p:sp>
      <p:sp>
        <p:nvSpPr>
          <p:cNvPr id="141" name="Vonal"/>
          <p:cNvSpPr/>
          <p:nvPr/>
        </p:nvSpPr>
        <p:spPr>
          <a:xfrm>
            <a:off x="1192597" y="2056365"/>
            <a:ext cx="16900769" cy="1"/>
          </a:xfrm>
          <a:prstGeom prst="line">
            <a:avLst/>
          </a:prstGeom>
          <a:ln w="25400">
            <a:solidFill>
              <a:srgbClr val="FFFFFF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3200">
                <a:effectLst>
                  <a:outerShdw sx="100000" sy="100000" kx="0" ky="0" algn="b" rotWithShape="0" blurRad="25400" dist="23998" dir="2700000">
                    <a:srgbClr val="000000">
                      <a:alpha val="31034"/>
                    </a:srgbClr>
                  </a:outerShdw>
                </a:effectLst>
              </a:defRPr>
            </a:pPr>
          </a:p>
        </p:txBody>
      </p:sp>
      <p:sp>
        <p:nvSpPr>
          <p:cNvPr id="142" name="1. a tanár…"/>
          <p:cNvSpPr txBox="1"/>
          <p:nvPr/>
        </p:nvSpPr>
        <p:spPr>
          <a:xfrm>
            <a:off x="1164551" y="4626764"/>
            <a:ext cx="23545832" cy="446247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algn="l">
              <a:defRPr b="1" sz="5600"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t>1. a tanár</a:t>
            </a:r>
            <a:br/>
          </a:p>
          <a:p>
            <a:pPr algn="l">
              <a:defRPr b="1" sz="5600"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t>2. a tanuló</a:t>
            </a:r>
            <a:br/>
          </a:p>
          <a:p>
            <a:pPr algn="l">
              <a:defRPr b="1" sz="5600"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t>3. az ismeretek befogadásának folyamata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1500">
        <p:push dir="l"/>
      </p:transition>
    </mc:Choice>
    <mc:Fallback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gradFill flip="none" rotWithShape="1">
          <a:gsLst>
            <a:gs pos="0">
              <a:srgbClr val="002E58"/>
            </a:gs>
            <a:gs pos="20947">
              <a:srgbClr val="0B2A84"/>
            </a:gs>
            <a:gs pos="99733">
              <a:srgbClr val="1626AF"/>
            </a:gs>
          </a:gsLst>
          <a:lin ang="17749590" scaled="0"/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4" name="Vyasadeva.png" descr="Vyasadeva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0837207" y="9687842"/>
            <a:ext cx="3390298" cy="3982130"/>
          </a:xfrm>
          <a:prstGeom prst="rect">
            <a:avLst/>
          </a:prstGeom>
          <a:ln w="12700">
            <a:miter lim="400000"/>
          </a:ln>
        </p:spPr>
      </p:pic>
      <p:sp>
        <p:nvSpPr>
          <p:cNvPr id="145" name="1.rész: Ki a lelki tanítómester?"/>
          <p:cNvSpPr txBox="1"/>
          <p:nvPr/>
        </p:nvSpPr>
        <p:spPr>
          <a:xfrm>
            <a:off x="490508" y="468668"/>
            <a:ext cx="18304949" cy="150067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b">
            <a:normAutofit fontScale="100000" lnSpcReduction="0"/>
          </a:bodyPr>
          <a:lstStyle/>
          <a:p>
            <a:pPr algn="l" defTabSz="457200">
              <a:defRPr b="1" sz="7500"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rPr b="0"/>
              <a:t>1.rész:</a:t>
            </a:r>
            <a:r>
              <a:t> </a:t>
            </a:r>
            <a:r>
              <a:rPr>
                <a:solidFill>
                  <a:srgbClr val="FF8500"/>
                </a:solidFill>
              </a:rPr>
              <a:t>Ki a lelki tanítómester?</a:t>
            </a:r>
          </a:p>
        </p:txBody>
      </p:sp>
      <p:sp>
        <p:nvSpPr>
          <p:cNvPr id="146" name="Vonal"/>
          <p:cNvSpPr/>
          <p:nvPr/>
        </p:nvSpPr>
        <p:spPr>
          <a:xfrm>
            <a:off x="1192597" y="2056365"/>
            <a:ext cx="16900769" cy="1"/>
          </a:xfrm>
          <a:prstGeom prst="line">
            <a:avLst/>
          </a:prstGeom>
          <a:ln w="25400">
            <a:solidFill>
              <a:srgbClr val="FFFFFF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3200">
                <a:effectLst>
                  <a:outerShdw sx="100000" sy="100000" kx="0" ky="0" algn="b" rotWithShape="0" blurRad="25400" dist="23998" dir="2700000">
                    <a:srgbClr val="000000">
                      <a:alpha val="31034"/>
                    </a:srgbClr>
                  </a:outerShdw>
                </a:effectLst>
              </a:defRPr>
            </a:pPr>
          </a:p>
        </p:txBody>
      </p:sp>
      <p:sp>
        <p:nvSpPr>
          <p:cNvPr id="147" name="Általában két kívánságunk van:…"/>
          <p:cNvSpPr txBox="1"/>
          <p:nvPr/>
        </p:nvSpPr>
        <p:spPr>
          <a:xfrm>
            <a:off x="419084" y="2753514"/>
            <a:ext cx="23545832" cy="373857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algn="l">
              <a:defRPr b="1" sz="5600"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rPr b="0"/>
              <a:t>Általában két kívánságunk van:</a:t>
            </a:r>
            <a:br/>
          </a:p>
          <a:p>
            <a:pPr marL="656492" indent="-656492" algn="l">
              <a:spcBef>
                <a:spcPts val="1200"/>
              </a:spcBef>
              <a:buSzPct val="75000"/>
              <a:buChar char="-"/>
              <a:defRPr b="1" sz="5600"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t>hogy minél több jóban legyen részünk,</a:t>
            </a:r>
          </a:p>
          <a:p>
            <a:pPr marL="656492" indent="-656492" algn="l">
              <a:buSzPct val="75000"/>
              <a:buChar char="-"/>
              <a:defRPr b="1" sz="5600"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t>és a lehető legkevesebb rosszat tapasztaljuk.</a:t>
            </a:r>
          </a:p>
        </p:txBody>
      </p:sp>
      <p:sp>
        <p:nvSpPr>
          <p:cNvPr id="148" name="Mindannyian boldogok akarunk lenni - ez a lélek természete.…"/>
          <p:cNvSpPr txBox="1"/>
          <p:nvPr/>
        </p:nvSpPr>
        <p:spPr>
          <a:xfrm>
            <a:off x="257993" y="7481081"/>
            <a:ext cx="23868013" cy="216856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b="1" sz="4600"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t>Mindannyian boldogok akarunk lenni - ez a lélek természete. </a:t>
            </a:r>
            <a:br/>
          </a:p>
          <a:p>
            <a:pPr>
              <a:defRPr sz="4300"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t>Van </a:t>
            </a:r>
            <a:r>
              <a:rPr b="1"/>
              <a:t>5 különböző fajta boldogság</a:t>
            </a:r>
            <a:r>
              <a:t>, melyek megtalálására </a:t>
            </a:r>
            <a:r>
              <a:rPr b="1"/>
              <a:t>más és más emberek tanítanak meg</a:t>
            </a:r>
            <a:r>
              <a:t>.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1500">
        <p:push dir="l"/>
      </p:transition>
    </mc:Choice>
    <mc:Fallback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gradFill flip="none" rotWithShape="1">
          <a:gsLst>
            <a:gs pos="0">
              <a:srgbClr val="002E58"/>
            </a:gs>
            <a:gs pos="20947">
              <a:srgbClr val="0B2A84"/>
            </a:gs>
            <a:gs pos="99733">
              <a:srgbClr val="1626AF"/>
            </a:gs>
          </a:gsLst>
          <a:lin ang="17749590" scaled="0"/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0" name="Vyasadeva.png" descr="Vyasadeva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0837207" y="9687842"/>
            <a:ext cx="3390298" cy="3982130"/>
          </a:xfrm>
          <a:prstGeom prst="rect">
            <a:avLst/>
          </a:prstGeom>
          <a:ln w="12700">
            <a:miter lim="400000"/>
          </a:ln>
        </p:spPr>
      </p:pic>
      <p:sp>
        <p:nvSpPr>
          <p:cNvPr id="151" name="1.rész: Ki a lelki tanítómester?"/>
          <p:cNvSpPr txBox="1"/>
          <p:nvPr/>
        </p:nvSpPr>
        <p:spPr>
          <a:xfrm>
            <a:off x="490508" y="468668"/>
            <a:ext cx="18304949" cy="150067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b">
            <a:normAutofit fontScale="100000" lnSpcReduction="0"/>
          </a:bodyPr>
          <a:lstStyle/>
          <a:p>
            <a:pPr algn="l" defTabSz="457200">
              <a:defRPr b="1" sz="7500"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rPr b="0"/>
              <a:t>1.rész:</a:t>
            </a:r>
            <a:r>
              <a:t> </a:t>
            </a:r>
            <a:r>
              <a:rPr>
                <a:solidFill>
                  <a:srgbClr val="FF8500"/>
                </a:solidFill>
              </a:rPr>
              <a:t>Ki a lelki tanítómester?</a:t>
            </a:r>
          </a:p>
        </p:txBody>
      </p:sp>
      <p:sp>
        <p:nvSpPr>
          <p:cNvPr id="152" name="Vonal"/>
          <p:cNvSpPr/>
          <p:nvPr/>
        </p:nvSpPr>
        <p:spPr>
          <a:xfrm>
            <a:off x="1192597" y="2056365"/>
            <a:ext cx="16900769" cy="1"/>
          </a:xfrm>
          <a:prstGeom prst="line">
            <a:avLst/>
          </a:prstGeom>
          <a:ln w="25400">
            <a:solidFill>
              <a:srgbClr val="FFFFFF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3200">
                <a:effectLst>
                  <a:outerShdw sx="100000" sy="100000" kx="0" ky="0" algn="b" rotWithShape="0" blurRad="25400" dist="23998" dir="2700000">
                    <a:srgbClr val="000000">
                      <a:alpha val="31034"/>
                    </a:srgbClr>
                  </a:outerShdw>
                </a:effectLst>
              </a:defRPr>
            </a:pPr>
          </a:p>
        </p:txBody>
      </p:sp>
      <p:sp>
        <p:nvSpPr>
          <p:cNvPr id="153" name="A lelki tanítómester az a személy,  aki megtaníthatja nekünk, hogyan érjük el a boldogság 4. és 5. szintjét."/>
          <p:cNvSpPr txBox="1"/>
          <p:nvPr/>
        </p:nvSpPr>
        <p:spPr>
          <a:xfrm>
            <a:off x="-75622" y="3743562"/>
            <a:ext cx="24535243" cy="17584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>
              <a:defRPr b="1" sz="5300"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t>A lelki tanítómester az a személy, </a:t>
            </a:r>
            <a:br/>
            <a:r>
              <a:rPr>
                <a:solidFill>
                  <a:srgbClr val="FF8500"/>
                </a:solidFill>
              </a:rPr>
              <a:t>aki megtaníthatja nekünk, hogyan érjük el a boldogság 4. és 5. szintjét.</a:t>
            </a:r>
          </a:p>
        </p:txBody>
      </p:sp>
      <p:sp>
        <p:nvSpPr>
          <p:cNvPr id="154" name="A Védák és a lelki alapelvek megértése mindenki számára szükséges…"/>
          <p:cNvSpPr txBox="1"/>
          <p:nvPr/>
        </p:nvSpPr>
        <p:spPr>
          <a:xfrm>
            <a:off x="981919" y="7298384"/>
            <a:ext cx="22420162" cy="296565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spcBef>
                <a:spcPts val="3700"/>
              </a:spcBef>
              <a:defRPr b="1" sz="5300"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t>A Védák és a lelki alapelvek megértése mindenki számára szükséges </a:t>
            </a:r>
          </a:p>
          <a:p>
            <a:pPr>
              <a:spcBef>
                <a:spcPts val="500"/>
              </a:spcBef>
              <a:defRPr sz="5300"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t>➤ ez teszi lehetővé számunkra </a:t>
            </a:r>
            <a:br/>
            <a:r>
              <a:t>a boldogság megtalálását mind az 5 szinten.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1500">
        <p:push dir="l"/>
      </p:transition>
    </mc:Choice>
    <mc:Fallback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gradFill flip="none" rotWithShape="1">
          <a:gsLst>
            <a:gs pos="0">
              <a:srgbClr val="002E58"/>
            </a:gs>
            <a:gs pos="20947">
              <a:srgbClr val="0B2A84"/>
            </a:gs>
            <a:gs pos="99733">
              <a:srgbClr val="1626AF"/>
            </a:gs>
          </a:gsLst>
          <a:lin ang="17749590" scaled="0"/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6" name="Vyasadeva.png" descr="Vyasadeva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0837207" y="9687842"/>
            <a:ext cx="3390298" cy="3982130"/>
          </a:xfrm>
          <a:prstGeom prst="rect">
            <a:avLst/>
          </a:prstGeom>
          <a:ln w="12700">
            <a:miter lim="400000"/>
          </a:ln>
        </p:spPr>
      </p:pic>
      <p:sp>
        <p:nvSpPr>
          <p:cNvPr id="157" name="Egy lelki tanítómesternek két fő tulajdonsággal kell rendelkeznie:"/>
          <p:cNvSpPr txBox="1"/>
          <p:nvPr/>
        </p:nvSpPr>
        <p:spPr>
          <a:xfrm>
            <a:off x="490508" y="468668"/>
            <a:ext cx="22235292" cy="150067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b">
            <a:normAutofit fontScale="100000" lnSpcReduction="0"/>
          </a:bodyPr>
          <a:lstStyle/>
          <a:p>
            <a:pPr algn="l" defTabSz="365760">
              <a:defRPr b="1" sz="6000"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rPr b="0"/>
              <a:t>Egy </a:t>
            </a:r>
            <a:r>
              <a:rPr b="0">
                <a:solidFill>
                  <a:srgbClr val="FF8500"/>
                </a:solidFill>
              </a:rPr>
              <a:t>lelki tanítómesternek</a:t>
            </a:r>
            <a:r>
              <a:rPr b="0"/>
              <a:t> két fő tulajdonsággal kell rendelkeznie:</a:t>
            </a:r>
          </a:p>
        </p:txBody>
      </p:sp>
      <p:sp>
        <p:nvSpPr>
          <p:cNvPr id="158" name="Vonal"/>
          <p:cNvSpPr/>
          <p:nvPr/>
        </p:nvSpPr>
        <p:spPr>
          <a:xfrm>
            <a:off x="1192597" y="2056365"/>
            <a:ext cx="16900769" cy="1"/>
          </a:xfrm>
          <a:prstGeom prst="line">
            <a:avLst/>
          </a:prstGeom>
          <a:ln w="25400">
            <a:solidFill>
              <a:srgbClr val="FFFFFF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3200">
                <a:effectLst>
                  <a:outerShdw sx="100000" sy="100000" kx="0" ky="0" algn="b" rotWithShape="0" blurRad="25400" dist="23998" dir="2700000">
                    <a:srgbClr val="000000">
                      <a:alpha val="31034"/>
                    </a:srgbClr>
                  </a:outerShdw>
                </a:effectLst>
              </a:defRPr>
            </a:pPr>
          </a:p>
        </p:txBody>
      </p:sp>
      <p:sp>
        <p:nvSpPr>
          <p:cNvPr id="159" name="Egy hiteles tanítványi láncolathoz tartozik, ami egy iskola, ahol…"/>
          <p:cNvSpPr txBox="1"/>
          <p:nvPr/>
        </p:nvSpPr>
        <p:spPr>
          <a:xfrm>
            <a:off x="591254" y="6689225"/>
            <a:ext cx="23201492" cy="236955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>
              <a:defRPr sz="4900"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t>Egy </a:t>
            </a:r>
            <a:r>
              <a:rPr b="1">
                <a:solidFill>
                  <a:srgbClr val="FF8500"/>
                </a:solidFill>
              </a:rPr>
              <a:t>hiteles tanítványi láncolathoz</a:t>
            </a:r>
            <a:r>
              <a:t> tartozik, ami egy iskola, ahol</a:t>
            </a:r>
          </a:p>
          <a:p>
            <a:pPr>
              <a:defRPr sz="4900"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t>a Védák tudását adják tovább. Az ember </a:t>
            </a:r>
            <a:r>
              <a:rPr b="1"/>
              <a:t>nem tudja az érzékeivel és az elméjével megszerezni a Védák tudását</a:t>
            </a:r>
            <a:r>
              <a:t>. Hallania kell attól, akinek ez megvan.</a:t>
            </a:r>
          </a:p>
        </p:txBody>
      </p:sp>
      <p:sp>
        <p:nvSpPr>
          <p:cNvPr id="160" name="1. shrotriyam"/>
          <p:cNvSpPr txBox="1"/>
          <p:nvPr/>
        </p:nvSpPr>
        <p:spPr>
          <a:xfrm>
            <a:off x="642097" y="3107671"/>
            <a:ext cx="5803698" cy="119267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b="1" sz="7200">
                <a:solidFill>
                  <a:srgbClr val="FF85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</a:lstStyle>
          <a:p>
            <a:pPr/>
            <a:r>
              <a:t>1. shrotriyam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1500">
        <p:push dir="l"/>
      </p:transition>
    </mc:Choice>
    <mc:Fallback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gradFill flip="none" rotWithShape="1">
          <a:gsLst>
            <a:gs pos="0">
              <a:srgbClr val="002E58"/>
            </a:gs>
            <a:gs pos="20947">
              <a:srgbClr val="0B2A84"/>
            </a:gs>
            <a:gs pos="99733">
              <a:srgbClr val="1626AF"/>
            </a:gs>
          </a:gsLst>
          <a:lin ang="17749590" scaled="0"/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2" name="Vyasadeva.png" descr="Vyasadeva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0837207" y="9687842"/>
            <a:ext cx="3390298" cy="3982130"/>
          </a:xfrm>
          <a:prstGeom prst="rect">
            <a:avLst/>
          </a:prstGeom>
          <a:ln w="12700">
            <a:miter lim="400000"/>
          </a:ln>
        </p:spPr>
      </p:pic>
      <p:sp>
        <p:nvSpPr>
          <p:cNvPr id="163" name="A tudás megosztása"/>
          <p:cNvSpPr txBox="1"/>
          <p:nvPr/>
        </p:nvSpPr>
        <p:spPr>
          <a:xfrm>
            <a:off x="490508" y="468668"/>
            <a:ext cx="23155829" cy="150067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b">
            <a:normAutofit fontScale="100000" lnSpcReduction="0"/>
          </a:bodyPr>
          <a:lstStyle>
            <a:lvl1pPr algn="l">
              <a:defRPr b="1" sz="7200">
                <a:solidFill>
                  <a:srgbClr val="FF85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</a:lstStyle>
          <a:p>
            <a:pPr/>
            <a:r>
              <a:t>A tudás megosztása</a:t>
            </a:r>
          </a:p>
        </p:txBody>
      </p:sp>
      <p:sp>
        <p:nvSpPr>
          <p:cNvPr id="164" name="Vonal"/>
          <p:cNvSpPr/>
          <p:nvPr/>
        </p:nvSpPr>
        <p:spPr>
          <a:xfrm>
            <a:off x="1192597" y="2056365"/>
            <a:ext cx="16900769" cy="1"/>
          </a:xfrm>
          <a:prstGeom prst="line">
            <a:avLst/>
          </a:prstGeom>
          <a:ln w="25400">
            <a:solidFill>
              <a:srgbClr val="FFFFFF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3200">
                <a:effectLst>
                  <a:outerShdw sx="100000" sy="100000" kx="0" ky="0" algn="b" rotWithShape="0" blurRad="25400" dist="23998" dir="2700000">
                    <a:srgbClr val="000000">
                      <a:alpha val="31034"/>
                    </a:srgbClr>
                  </a:outerShdw>
                </a:effectLst>
              </a:defRPr>
            </a:pPr>
          </a:p>
        </p:txBody>
      </p:sp>
      <p:sp>
        <p:nvSpPr>
          <p:cNvPr id="165" name="Isten megalkotta ezt a világot, és azt akarja, hogy az emberek megfelelően éljenek benne. Ő is meg akarja osztani ezeket az ismereteket.  A tudás kinyilatkoztatás formájában jelenik meg kizárólag különleges személyek ( aptapurusham ) számára, akik annyir"/>
          <p:cNvSpPr txBox="1"/>
          <p:nvPr/>
        </p:nvSpPr>
        <p:spPr>
          <a:xfrm>
            <a:off x="859472" y="3763976"/>
            <a:ext cx="22665056" cy="759481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algn="l">
              <a:lnSpc>
                <a:spcPct val="120000"/>
              </a:lnSpc>
              <a:defRPr sz="5300"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t>Isten megalkotta ezt a világot, és azt akarja, hogy az emberek megfelelően éljenek benne. </a:t>
            </a:r>
            <a:r>
              <a:rPr b="1"/>
              <a:t>Ő is meg akarja osztani ezeket az ismereteket.</a:t>
            </a:r>
            <a:r>
              <a:t> </a:t>
            </a:r>
            <a:br/>
            <a:r>
              <a:t>A tudás kinyilatkoztatás formájában jelenik meg kizárólag különleges személyek ( </a:t>
            </a:r>
            <a:r>
              <a:rPr i="1"/>
              <a:t>aptapurusham</a:t>
            </a:r>
            <a:r>
              <a:t> ) számára, akik annyira tiszták, hogy torzítás nélkül tudják továbbítani ezt a kinyilatkoztatást. </a:t>
            </a:r>
            <a:br/>
            <a:r>
              <a:t>Miután kapcsolatba kerültek velük, a többi ember is megkaphatja ezt a tudást. Ezt a folyamatot hívják </a:t>
            </a:r>
            <a:r>
              <a:rPr b="1"/>
              <a:t>tanítványi láncolatnak</a:t>
            </a:r>
            <a:r>
              <a:t>. </a:t>
            </a:r>
            <a:br/>
            <a:r>
              <a:t>Lelki tanítómestertől tanítványig.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1500">
        <p:push dir="l"/>
      </p:transition>
    </mc:Choice>
    <mc:Fallback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gradFill flip="none" rotWithShape="1">
          <a:gsLst>
            <a:gs pos="0">
              <a:srgbClr val="002E58"/>
            </a:gs>
            <a:gs pos="20947">
              <a:srgbClr val="0B2A84"/>
            </a:gs>
            <a:gs pos="99733">
              <a:srgbClr val="1626AF"/>
            </a:gs>
          </a:gsLst>
          <a:lin ang="17749590" scaled="0"/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7" name="Vyasadeva.png" descr="Vyasadeva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0837207" y="9687842"/>
            <a:ext cx="3390298" cy="3982130"/>
          </a:xfrm>
          <a:prstGeom prst="rect">
            <a:avLst/>
          </a:prstGeom>
          <a:ln w="12700">
            <a:miter lim="400000"/>
          </a:ln>
        </p:spPr>
      </p:pic>
      <p:sp>
        <p:nvSpPr>
          <p:cNvPr id="168" name="Sampradaya - Tanítványi láncolat - iskola"/>
          <p:cNvSpPr txBox="1"/>
          <p:nvPr/>
        </p:nvSpPr>
        <p:spPr>
          <a:xfrm>
            <a:off x="490508" y="468668"/>
            <a:ext cx="23155829" cy="150067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b">
            <a:normAutofit fontScale="100000" lnSpcReduction="0"/>
          </a:bodyPr>
          <a:lstStyle/>
          <a:p>
            <a:pPr algn="l">
              <a:defRPr b="1" sz="7200">
                <a:solidFill>
                  <a:srgbClr val="FF85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t>Sampradaya</a:t>
            </a:r>
            <a:r>
              <a:rPr b="0"/>
              <a:t> - Tanítványi láncolat - iskola</a:t>
            </a:r>
          </a:p>
        </p:txBody>
      </p:sp>
      <p:sp>
        <p:nvSpPr>
          <p:cNvPr id="169" name="Vonal"/>
          <p:cNvSpPr/>
          <p:nvPr/>
        </p:nvSpPr>
        <p:spPr>
          <a:xfrm>
            <a:off x="1192597" y="2056365"/>
            <a:ext cx="16900769" cy="1"/>
          </a:xfrm>
          <a:prstGeom prst="line">
            <a:avLst/>
          </a:prstGeom>
          <a:ln w="25400">
            <a:solidFill>
              <a:srgbClr val="FFFFFF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3200">
                <a:effectLst>
                  <a:outerShdw sx="100000" sy="100000" kx="0" ky="0" algn="b" rotWithShape="0" blurRad="25400" dist="23998" dir="2700000">
                    <a:srgbClr val="000000">
                      <a:alpha val="31034"/>
                    </a:srgbClr>
                  </a:outerShdw>
                </a:effectLst>
              </a:defRPr>
            </a:pPr>
          </a:p>
        </p:txBody>
      </p:sp>
      <p:sp>
        <p:nvSpPr>
          <p:cNvPr id="170" name="Ez a védikus tudás továbbításáról szól. Ha hozzá akarunk jutni a védikus hangvibrációhoz - a…"/>
          <p:cNvSpPr txBox="1"/>
          <p:nvPr/>
        </p:nvSpPr>
        <p:spPr>
          <a:xfrm>
            <a:off x="859472" y="4876793"/>
            <a:ext cx="23155828" cy="396241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algn="l">
              <a:defRPr sz="6300"/>
            </a:pPr>
            <a:r>
              <a:t>Ez a védikus tudás továbbításáról szól.</a:t>
            </a:r>
            <a:br/>
            <a:r>
              <a:t>Ha hozzá akarunk jutni a védikus hangvibrációhoz - a </a:t>
            </a:r>
          </a:p>
          <a:p>
            <a:pPr algn="l">
              <a:defRPr sz="6300"/>
            </a:pPr>
            <a:r>
              <a:t>s</a:t>
            </a:r>
            <a:r>
              <a:rPr i="1">
                <a:latin typeface="Helvetica"/>
                <a:ea typeface="Helvetica"/>
                <a:cs typeface="Helvetica"/>
                <a:sym typeface="Helvetica"/>
              </a:rPr>
              <a:t>abdához-</a:t>
            </a:r>
            <a:r>
              <a:t>, hogy megértsük az </a:t>
            </a:r>
            <a:r>
              <a:rPr i="1">
                <a:latin typeface="Helvetica"/>
                <a:ea typeface="Helvetica"/>
                <a:cs typeface="Helvetica"/>
                <a:sym typeface="Helvetica"/>
              </a:rPr>
              <a:t>aptapurustól</a:t>
            </a:r>
            <a:r>
              <a:t> megnyilvánuló kinyilatkoztatást, akkor a </a:t>
            </a:r>
            <a:r>
              <a:rPr b="1">
                <a:latin typeface="Helvetica"/>
                <a:ea typeface="Helvetica"/>
                <a:cs typeface="Helvetica"/>
                <a:sym typeface="Helvetica"/>
              </a:rPr>
              <a:t>tanítványi láncolathoz</a:t>
            </a:r>
            <a:r>
              <a:t> kell fordulnunk.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1500">
        <p:push dir="l"/>
      </p:transition>
    </mc:Choice>
    <mc:Fallback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xmlns:r="http://schemas.openxmlformats.org/officeDocument/2006/relationships" name="Gradient">
  <a:themeElements>
    <a:clrScheme name="Gradient">
      <a:dk1>
        <a:srgbClr val="FF0000"/>
      </a:dk1>
      <a:lt1>
        <a:srgbClr val="FFFFFF"/>
      </a:lt1>
      <a:dk2>
        <a:srgbClr val="53585F"/>
      </a:dk2>
      <a:lt2>
        <a:srgbClr val="DCDEE0"/>
      </a:lt2>
      <a:accent1>
        <a:srgbClr val="0065C1"/>
      </a:accent1>
      <a:accent2>
        <a:srgbClr val="189B1A"/>
      </a:accent2>
      <a:accent3>
        <a:srgbClr val="008C91"/>
      </a:accent3>
      <a:accent4>
        <a:srgbClr val="5747C1"/>
      </a:accent4>
      <a:accent5>
        <a:srgbClr val="971817"/>
      </a:accent5>
      <a:accent6>
        <a:srgbClr val="BC8027"/>
      </a:accent6>
      <a:hlink>
        <a:srgbClr val="0000FF"/>
      </a:hlink>
      <a:folHlink>
        <a:srgbClr val="FF00FF"/>
      </a:folHlink>
    </a:clrScheme>
    <a:fontScheme name="Gradient">
      <a:majorFont>
        <a:latin typeface="Helvetica Light"/>
        <a:ea typeface="Helvetica Light"/>
        <a:cs typeface="Helvetica Light"/>
      </a:majorFont>
      <a:minorFont>
        <a:latin typeface="Helvetica Light"/>
        <a:ea typeface="Helvetica Light"/>
        <a:cs typeface="Helvetica Light"/>
      </a:minorFont>
    </a:fontScheme>
    <a:fmtScheme name="Gradien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sx="100000" sy="100000" kx="0" ky="0" algn="b" rotWithShape="0" blurRad="76200" dist="0" dir="18900000">
              <a:srgbClr val="000000">
                <a:alpha val="80000"/>
              </a:srgbClr>
            </a:outerShdw>
          </a:effectLst>
        </a:effectStyle>
        <a:effectStyle>
          <a:effectLst>
            <a:outerShdw sx="100000" sy="100000" kx="0" ky="0" algn="b" rotWithShape="0" blurRad="76200" dist="0" dir="18900000">
              <a:srgbClr val="000000">
                <a:alpha val="80000"/>
              </a:srgbClr>
            </a:outerShdw>
          </a:effectLst>
        </a:effectStyle>
        <a:effectStyle>
          <a:effectLst>
            <a:outerShdw sx="100000" sy="100000" kx="0" ky="0" algn="b" rotWithShape="0" blurRad="76200" dist="0" dir="18900000">
              <a:srgbClr val="000000">
                <a:alpha val="8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gradFill flip="none" rotWithShape="1">
          <a:gsLst>
            <a:gs pos="0">
              <a:schemeClr val="accent1"/>
            </a:gs>
            <a:gs pos="100000">
              <a:schemeClr val="accent1">
                <a:hueOff val="321133"/>
                <a:satOff val="-12043"/>
                <a:lumOff val="-7113"/>
              </a:schemeClr>
            </a:gs>
          </a:gsLst>
          <a:lin ang="5400000" scaled="0"/>
        </a:gradFill>
        <a:ln w="12700" cap="flat">
          <a:noFill/>
          <a:miter lim="400000"/>
        </a:ln>
        <a:effectLst>
          <a:outerShdw sx="100000" sy="100000" kx="0" ky="0" algn="b" rotWithShape="0" blurRad="76200" dist="0" dir="18900000">
            <a:srgbClr val="000000">
              <a:alpha val="80000"/>
            </a:srgbClr>
          </a:outerShdw>
        </a:effectLst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200" u="none" kumimoji="0" normalizeH="0">
            <a:ln>
              <a:noFill/>
            </a:ln>
            <a:solidFill>
              <a:srgbClr val="FFFFFF"/>
            </a:solidFill>
            <a:effectLst>
              <a:outerShdw sx="100000" sy="100000" kx="0" ky="0" algn="b" rotWithShape="0" blurRad="25400" dist="23998" dir="2700000">
                <a:srgbClr val="000000">
                  <a:alpha val="31034"/>
                </a:srgbClr>
              </a:outerShdw>
            </a:effectLst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FFFFFF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52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Gradient">
  <a:themeElements>
    <a:clrScheme name="Gradient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065C1"/>
      </a:accent1>
      <a:accent2>
        <a:srgbClr val="189B1A"/>
      </a:accent2>
      <a:accent3>
        <a:srgbClr val="008C91"/>
      </a:accent3>
      <a:accent4>
        <a:srgbClr val="5747C1"/>
      </a:accent4>
      <a:accent5>
        <a:srgbClr val="971817"/>
      </a:accent5>
      <a:accent6>
        <a:srgbClr val="BC8027"/>
      </a:accent6>
      <a:hlink>
        <a:srgbClr val="0000FF"/>
      </a:hlink>
      <a:folHlink>
        <a:srgbClr val="FF00FF"/>
      </a:folHlink>
    </a:clrScheme>
    <a:fontScheme name="Gradient">
      <a:majorFont>
        <a:latin typeface="Helvetica Light"/>
        <a:ea typeface="Helvetica Light"/>
        <a:cs typeface="Helvetica Light"/>
      </a:majorFont>
      <a:minorFont>
        <a:latin typeface="Helvetica Light"/>
        <a:ea typeface="Helvetica Light"/>
        <a:cs typeface="Helvetica Light"/>
      </a:minorFont>
    </a:fontScheme>
    <a:fmtScheme name="Gradien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sx="100000" sy="100000" kx="0" ky="0" algn="b" rotWithShape="0" blurRad="76200" dist="0" dir="18900000">
              <a:srgbClr val="000000">
                <a:alpha val="80000"/>
              </a:srgbClr>
            </a:outerShdw>
          </a:effectLst>
        </a:effectStyle>
        <a:effectStyle>
          <a:effectLst>
            <a:outerShdw sx="100000" sy="100000" kx="0" ky="0" algn="b" rotWithShape="0" blurRad="76200" dist="0" dir="18900000">
              <a:srgbClr val="000000">
                <a:alpha val="80000"/>
              </a:srgbClr>
            </a:outerShdw>
          </a:effectLst>
        </a:effectStyle>
        <a:effectStyle>
          <a:effectLst>
            <a:outerShdw sx="100000" sy="100000" kx="0" ky="0" algn="b" rotWithShape="0" blurRad="76200" dist="0" dir="18900000">
              <a:srgbClr val="000000">
                <a:alpha val="8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gradFill flip="none" rotWithShape="1">
          <a:gsLst>
            <a:gs pos="0">
              <a:schemeClr val="accent1"/>
            </a:gs>
            <a:gs pos="100000">
              <a:schemeClr val="accent1">
                <a:hueOff val="321133"/>
                <a:satOff val="-12043"/>
                <a:lumOff val="-7113"/>
              </a:schemeClr>
            </a:gs>
          </a:gsLst>
          <a:lin ang="5400000" scaled="0"/>
        </a:gradFill>
        <a:ln w="12700" cap="flat">
          <a:noFill/>
          <a:miter lim="400000"/>
        </a:ln>
        <a:effectLst>
          <a:outerShdw sx="100000" sy="100000" kx="0" ky="0" algn="b" rotWithShape="0" blurRad="76200" dist="0" dir="18900000">
            <a:srgbClr val="000000">
              <a:alpha val="80000"/>
            </a:srgbClr>
          </a:outerShdw>
        </a:effectLst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200" u="none" kumimoji="0" normalizeH="0">
            <a:ln>
              <a:noFill/>
            </a:ln>
            <a:solidFill>
              <a:srgbClr val="FFFFFF"/>
            </a:solidFill>
            <a:effectLst>
              <a:outerShdw sx="100000" sy="100000" kx="0" ky="0" algn="b" rotWithShape="0" blurRad="25400" dist="23998" dir="2700000">
                <a:srgbClr val="000000">
                  <a:alpha val="31034"/>
                </a:srgbClr>
              </a:outerShdw>
            </a:effectLst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FFFFFF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52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