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ím és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szöveg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Címszöveg</a:t>
            </a:r>
          </a:p>
        </p:txBody>
      </p:sp>
      <p:sp>
        <p:nvSpPr>
          <p:cNvPr id="12" name="1. szövegtörzsszint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dé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Kiss János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–Kiss János</a:t>
            </a:r>
          </a:p>
        </p:txBody>
      </p:sp>
      <p:sp>
        <p:nvSpPr>
          <p:cNvPr id="94" name="„Írjon be ide egy idézetet.”"/>
          <p:cNvSpPr txBox="1"/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„Írjon be ide egy idézetet.”</a:t>
            </a:r>
          </a:p>
        </p:txBody>
      </p:sp>
      <p:sp>
        <p:nvSpPr>
          <p:cNvPr id="95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Kép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énykép - vízszi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ép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Címszöveg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Címszöveg</a:t>
            </a:r>
          </a:p>
        </p:txBody>
      </p:sp>
      <p:sp>
        <p:nvSpPr>
          <p:cNvPr id="22" name="1. szövegtörzsszint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3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– középre igazít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szöveg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31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ó - függő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ép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Címszöveg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Címszöveg</a:t>
            </a:r>
          </a:p>
        </p:txBody>
      </p:sp>
      <p:sp>
        <p:nvSpPr>
          <p:cNvPr id="40" name="1. szövegtörzsszint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1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- fel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49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57" name="1. szövegtörzssz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8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, listajelek és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Kép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67" name="1. szövegtörzsszint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8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elsorolás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1. szövegtörzsszint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énykép - hár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Kép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Kép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Kép"/>
          <p:cNvSpPr/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szöveg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Címszöveg</a:t>
            </a:r>
          </a:p>
        </p:txBody>
      </p:sp>
      <p:sp>
        <p:nvSpPr>
          <p:cNvPr id="3" name="1. szövegtörzsszint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Diasorszám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 tudásszerzés módszerei - A stabil pont megtalálása"/>
          <p:cNvSpPr txBox="1"/>
          <p:nvPr>
            <p:ph type="ctrTitle"/>
          </p:nvPr>
        </p:nvSpPr>
        <p:spPr>
          <a:xfrm>
            <a:off x="659563" y="5219944"/>
            <a:ext cx="23064874" cy="1415696"/>
          </a:xfrm>
          <a:prstGeom prst="rect">
            <a:avLst/>
          </a:prstGeom>
        </p:spPr>
        <p:txBody>
          <a:bodyPr/>
          <a:lstStyle>
            <a:lvl1pPr algn="l" defTabSz="429768">
              <a:defRPr b="1" sz="705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tudásszerzés módszerei - A stabil pont megtalálása</a:t>
            </a:r>
          </a:p>
        </p:txBody>
      </p:sp>
      <p:sp>
        <p:nvSpPr>
          <p:cNvPr id="120" name="Védák a gyakorlatban"/>
          <p:cNvSpPr txBox="1"/>
          <p:nvPr/>
        </p:nvSpPr>
        <p:spPr>
          <a:xfrm>
            <a:off x="3039526" y="-33596"/>
            <a:ext cx="18304948" cy="2171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1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Védák a gyakorlatban</a:t>
            </a:r>
          </a:p>
        </p:txBody>
      </p:sp>
      <p:sp>
        <p:nvSpPr>
          <p:cNvPr id="121" name="2. lecke"/>
          <p:cNvSpPr txBox="1"/>
          <p:nvPr/>
        </p:nvSpPr>
        <p:spPr>
          <a:xfrm>
            <a:off x="9894310" y="2219673"/>
            <a:ext cx="4595380" cy="141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8600"/>
            </a:lvl1pPr>
          </a:lstStyle>
          <a:p>
            <a:pPr/>
            <a:r>
              <a:t>2. lecke</a:t>
            </a:r>
          </a:p>
        </p:txBody>
      </p:sp>
      <p:pic>
        <p:nvPicPr>
          <p:cNvPr id="122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6337873" y="7813625"/>
            <a:ext cx="11708254" cy="5327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6659674" y="7960045"/>
            <a:ext cx="11064652" cy="5034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7300359" y="8251556"/>
            <a:ext cx="9783282" cy="4451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smeretszerzés az érzékek segítségével"/>
          <p:cNvSpPr txBox="1"/>
          <p:nvPr>
            <p:ph type="ctrTitle"/>
          </p:nvPr>
        </p:nvSpPr>
        <p:spPr>
          <a:xfrm>
            <a:off x="491490" y="1995095"/>
            <a:ext cx="13008371" cy="1284141"/>
          </a:xfrm>
          <a:prstGeom prst="rect">
            <a:avLst/>
          </a:prstGeom>
        </p:spPr>
        <p:txBody>
          <a:bodyPr/>
          <a:lstStyle>
            <a:lvl1pPr defTabSz="352043">
              <a:defRPr sz="5775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Ismeretszerzés az érzékek segítségével</a:t>
            </a:r>
          </a:p>
        </p:txBody>
      </p:sp>
      <p:pic>
        <p:nvPicPr>
          <p:cNvPr id="184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Pratyaksha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Pratyaksha</a:t>
            </a:r>
          </a:p>
        </p:txBody>
      </p:sp>
      <p:sp>
        <p:nvSpPr>
          <p:cNvPr id="188" name="Vonal"/>
          <p:cNvSpPr/>
          <p:nvPr/>
        </p:nvSpPr>
        <p:spPr>
          <a:xfrm>
            <a:off x="580714" y="2128507"/>
            <a:ext cx="759856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89" name="Gondoljuk át azt, hogy a látásunk mennyire korlátozva van:…"/>
          <p:cNvSpPr txBox="1"/>
          <p:nvPr/>
        </p:nvSpPr>
        <p:spPr>
          <a:xfrm>
            <a:off x="383146" y="5855156"/>
            <a:ext cx="23617708" cy="7183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320039">
              <a:defRPr sz="52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Gondoljuk át azt, hogy a látásunk mennyire korlátozva van:</a:t>
            </a:r>
          </a:p>
          <a:p>
            <a:pPr algn="l" defTabSz="320039">
              <a:defRPr sz="52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viszonylag kis látótávolság (nem látunk infravörös vagy ultraibolya tartományban),</a:t>
            </a:r>
          </a:p>
          <a:p>
            <a:pPr algn="l" defTabSz="320039">
              <a:defRPr sz="52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nem láthatunk tisztán, ha túl kevés vagy túl sok fény van,</a:t>
            </a:r>
          </a:p>
          <a:p>
            <a:pPr algn="l" defTabSz="320039">
              <a:defRPr sz="52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nem látunk nagyon távoli és nagyon apró tárgyakat,</a:t>
            </a:r>
          </a:p>
          <a:p>
            <a:pPr algn="l" defTabSz="320039">
              <a:defRPr sz="52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időbe telik az érzékelés (a napfény 8 perc alatt eljut a Földre)</a:t>
            </a:r>
          </a:p>
          <a:p>
            <a:pPr algn="l" defTabSz="320039">
              <a:defRPr sz="52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vagyis nem azt a Napot látjuk, amelyik most van,</a:t>
            </a:r>
            <a:br/>
            <a:r>
              <a:t> hanem azt a Napot, amely 8 perccel ezelőtt volt</a:t>
            </a:r>
          </a:p>
          <a:p>
            <a:pPr algn="l" defTabSz="320039">
              <a:defRPr sz="52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stb ...</a:t>
            </a:r>
          </a:p>
        </p:txBody>
      </p:sp>
      <p:sp>
        <p:nvSpPr>
          <p:cNvPr id="190" name="Mennyire megbízható ez a forrás?"/>
          <p:cNvSpPr txBox="1"/>
          <p:nvPr/>
        </p:nvSpPr>
        <p:spPr>
          <a:xfrm>
            <a:off x="7496751" y="3784968"/>
            <a:ext cx="9839756" cy="1284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10895">
              <a:defRPr i="1" sz="51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Mennyire megbízható ez a forrás?</a:t>
            </a:r>
          </a:p>
        </p:txBody>
      </p:sp>
      <p:sp>
        <p:nvSpPr>
          <p:cNvPr id="191" name="?"/>
          <p:cNvSpPr txBox="1"/>
          <p:nvPr/>
        </p:nvSpPr>
        <p:spPr>
          <a:xfrm rot="20226859">
            <a:off x="17315392" y="3188789"/>
            <a:ext cx="1324497" cy="24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92" name="?"/>
          <p:cNvSpPr txBox="1"/>
          <p:nvPr/>
        </p:nvSpPr>
        <p:spPr>
          <a:xfrm rot="1277930">
            <a:off x="6140143" y="3247391"/>
            <a:ext cx="1324497" cy="24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93" name="?"/>
          <p:cNvSpPr txBox="1"/>
          <p:nvPr/>
        </p:nvSpPr>
        <p:spPr>
          <a:xfrm rot="1277930">
            <a:off x="18002243" y="3359730"/>
            <a:ext cx="1324497" cy="24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194" name="?"/>
          <p:cNvSpPr txBox="1"/>
          <p:nvPr/>
        </p:nvSpPr>
        <p:spPr>
          <a:xfrm rot="20226859">
            <a:off x="5418799" y="3467971"/>
            <a:ext cx="1324497" cy="24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egyszerűség és elérhetőség,…"/>
          <p:cNvSpPr txBox="1"/>
          <p:nvPr>
            <p:ph type="ctrTitle"/>
          </p:nvPr>
        </p:nvSpPr>
        <p:spPr>
          <a:xfrm>
            <a:off x="5687814" y="3117786"/>
            <a:ext cx="13008372" cy="2786525"/>
          </a:xfrm>
          <a:prstGeom prst="rect">
            <a:avLst/>
          </a:prstGeom>
        </p:spPr>
        <p:txBody>
          <a:bodyPr/>
          <a:lstStyle/>
          <a:p>
            <a:pPr marL="1336430" indent="-668215" algn="l" defTabSz="347472">
              <a:buClr>
                <a:srgbClr val="FFFFFF"/>
              </a:buClr>
              <a:buSzPct val="75000"/>
              <a:buChar char="๏"/>
              <a:defRPr b="1" sz="5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egyszerűség és elérhetőség,</a:t>
            </a:r>
          </a:p>
          <a:p>
            <a:pPr marL="1336430" indent="-668215" algn="l" defTabSz="347472">
              <a:buClr>
                <a:srgbClr val="FFFFFF"/>
              </a:buClr>
              <a:buSzPct val="75000"/>
              <a:defRPr b="1" sz="5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meggyőző,</a:t>
            </a:r>
          </a:p>
          <a:p>
            <a:pPr marL="1336430" indent="-668215" algn="l" defTabSz="347472">
              <a:buClr>
                <a:srgbClr val="FFFFFF"/>
              </a:buClr>
              <a:buSzPct val="75000"/>
              <a:defRPr b="1" sz="5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könnyű emlékezni rá.</a:t>
            </a:r>
          </a:p>
        </p:txBody>
      </p:sp>
      <p:pic>
        <p:nvPicPr>
          <p:cNvPr id="197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A pratyaksha előnyei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pratyaksha előnyei:</a:t>
            </a:r>
          </a:p>
        </p:txBody>
      </p:sp>
      <p:sp>
        <p:nvSpPr>
          <p:cNvPr id="201" name="Vonal"/>
          <p:cNvSpPr/>
          <p:nvPr/>
        </p:nvSpPr>
        <p:spPr>
          <a:xfrm>
            <a:off x="443349" y="2128507"/>
            <a:ext cx="1578241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02" name="Ha a megismerésben csak az érzékeinkre támaszkodunk, amelyeket bizonyos eszközökkel feljavíthatunk, sok kérdésben nem tudunk teljes körű ismereteket szerezni.…"/>
          <p:cNvSpPr txBox="1"/>
          <p:nvPr/>
        </p:nvSpPr>
        <p:spPr>
          <a:xfrm>
            <a:off x="383146" y="7055666"/>
            <a:ext cx="23617708" cy="506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288036">
              <a:defRPr sz="47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Ha a megismerésben csak az érzékeinkre támaszkodunk, amelyeket bizonyos eszközökkel feljavíthatunk, sok kérdésben nem tudunk teljes körű ismereteket szerezni.</a:t>
            </a:r>
          </a:p>
          <a:p>
            <a:pPr algn="l" defTabSz="288036">
              <a:defRPr sz="4725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288036">
              <a:defRPr sz="47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Nem tudunk ismeretet szerezni arról, ami túl van az érzékek hatáskörén: </a:t>
            </a:r>
            <a:br/>
            <a:r>
              <a:t>a lélekről és Istenről, értelemszerűen az anyagi világon kívüli </a:t>
            </a:r>
            <a:br/>
            <a:r>
              <a:t>dolgokról, személyekről.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észleges összegfoglalás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Részleges összegfoglalás:</a:t>
            </a:r>
          </a:p>
        </p:txBody>
      </p:sp>
      <p:sp>
        <p:nvSpPr>
          <p:cNvPr id="208" name="Vonal"/>
          <p:cNvSpPr/>
          <p:nvPr/>
        </p:nvSpPr>
        <p:spPr>
          <a:xfrm>
            <a:off x="443349" y="2128507"/>
            <a:ext cx="1578241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09" name="A Pratyaksha a megismerés módszere az érzékek segítségével.  Ez az információ érthető, meggyőző, de sajnos  mivel minden érzék tökéletlen,…"/>
          <p:cNvSpPr txBox="1"/>
          <p:nvPr/>
        </p:nvSpPr>
        <p:spPr>
          <a:xfrm>
            <a:off x="-169914" y="4326675"/>
            <a:ext cx="24723828" cy="50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457200">
              <a:defRPr b="1" sz="6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Pratyaksha a megismerés módszere az érzékek segítségével. </a:t>
            </a:r>
            <a:br/>
            <a:r>
              <a:t>Ez az információ érthető, meggyőző, de sajnos </a:t>
            </a:r>
            <a:br/>
            <a:r>
              <a:t>mivel minden érzék tökéletlen,</a:t>
            </a:r>
          </a:p>
          <a:p>
            <a:pPr defTabSz="457200">
              <a:defRPr b="1" sz="6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csak a legfelszínesebb információkat képes érzékelni.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megismerés érveléssel"/>
          <p:cNvSpPr txBox="1"/>
          <p:nvPr>
            <p:ph type="ctrTitle"/>
          </p:nvPr>
        </p:nvSpPr>
        <p:spPr>
          <a:xfrm>
            <a:off x="-1889197" y="1995095"/>
            <a:ext cx="13008372" cy="1284141"/>
          </a:xfrm>
          <a:prstGeom prst="rect">
            <a:avLst/>
          </a:prstGeom>
        </p:spPr>
        <p:txBody>
          <a:bodyPr/>
          <a:lstStyle>
            <a:lvl1pPr defTabSz="457200">
              <a:defRPr sz="6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megismerés érveléssel</a:t>
            </a:r>
          </a:p>
        </p:txBody>
      </p:sp>
      <p:pic>
        <p:nvPicPr>
          <p:cNvPr id="212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Anumana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Anumana</a:t>
            </a:r>
          </a:p>
        </p:txBody>
      </p:sp>
      <p:sp>
        <p:nvSpPr>
          <p:cNvPr id="216" name="Vonal"/>
          <p:cNvSpPr/>
          <p:nvPr/>
        </p:nvSpPr>
        <p:spPr>
          <a:xfrm>
            <a:off x="558747" y="2128507"/>
            <a:ext cx="762053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17" name="Következtetés alapján kapunk információkat.   A logika a tudásszerzés alapja, és ez ad egyfajta stabilitást a kiszámíthatatlan világban."/>
          <p:cNvSpPr txBox="1"/>
          <p:nvPr/>
        </p:nvSpPr>
        <p:spPr>
          <a:xfrm>
            <a:off x="383146" y="4017570"/>
            <a:ext cx="23617708" cy="7183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Következtetés alapján kapunk információkat. </a:t>
            </a:r>
            <a:br/>
            <a:br/>
            <a:r>
              <a:t>A logika a tudásszerzés alapja, és ez ad egyfajta stabilitást a kiszámíthatatlan világban.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z információkat bizonyos szabályok szerint konvertáljuk és…"/>
          <p:cNvSpPr txBox="1"/>
          <p:nvPr>
            <p:ph type="ctrTitle"/>
          </p:nvPr>
        </p:nvSpPr>
        <p:spPr>
          <a:xfrm>
            <a:off x="58158" y="2730219"/>
            <a:ext cx="24267684" cy="1751384"/>
          </a:xfrm>
          <a:prstGeom prst="rect">
            <a:avLst/>
          </a:prstGeom>
        </p:spPr>
        <p:txBody>
          <a:bodyPr/>
          <a:lstStyle/>
          <a:p>
            <a:pPr defTabSz="457200">
              <a:defRPr b="1" sz="5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információkat bizonyos szabályok szerint konvertáljuk és</a:t>
            </a:r>
          </a:p>
          <a:p>
            <a:pPr defTabSz="457200">
              <a:defRPr b="1" sz="5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következtetéseket vonunk le, amelyek kibővítik az információ megértését.</a:t>
            </a:r>
          </a:p>
        </p:txBody>
      </p:sp>
      <p:pic>
        <p:nvPicPr>
          <p:cNvPr id="220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Hogyan működik a logika?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Hogyan működik a logika?</a:t>
            </a:r>
          </a:p>
        </p:txBody>
      </p:sp>
      <p:sp>
        <p:nvSpPr>
          <p:cNvPr id="224" name="Vonal"/>
          <p:cNvSpPr/>
          <p:nvPr/>
        </p:nvSpPr>
        <p:spPr>
          <a:xfrm>
            <a:off x="558747" y="2128507"/>
            <a:ext cx="1506511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5" name="Az Anumana előnyei:"/>
          <p:cNvSpPr txBox="1"/>
          <p:nvPr/>
        </p:nvSpPr>
        <p:spPr>
          <a:xfrm>
            <a:off x="490508" y="610911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Az Anumana előnyei:</a:t>
            </a:r>
          </a:p>
        </p:txBody>
      </p:sp>
      <p:sp>
        <p:nvSpPr>
          <p:cNvPr id="226" name="Vonal"/>
          <p:cNvSpPr/>
          <p:nvPr/>
        </p:nvSpPr>
        <p:spPr>
          <a:xfrm>
            <a:off x="558748" y="7874000"/>
            <a:ext cx="15065115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7" name="pótolja az adatok hiányát,…"/>
          <p:cNvSpPr txBox="1"/>
          <p:nvPr/>
        </p:nvSpPr>
        <p:spPr>
          <a:xfrm>
            <a:off x="58158" y="8580485"/>
            <a:ext cx="24267684" cy="3413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marL="1488830" indent="-609600" algn="l" defTabSz="457200">
              <a:buClr>
                <a:srgbClr val="FFFFFF"/>
              </a:buClr>
              <a:buSzPct val="75000"/>
              <a:buChar char="๏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pótolja az adatok hiányát,</a:t>
            </a:r>
          </a:p>
          <a:p>
            <a:pPr marL="1488830" indent="-609600" algn="l" defTabSz="457200">
              <a:buClr>
                <a:srgbClr val="FFFFFF"/>
              </a:buClr>
              <a:buSzPct val="75000"/>
              <a:buChar char="๏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logika meggyőző, a logika törvényeit mindenki elfogadja, </a:t>
            </a:r>
          </a:p>
          <a:p>
            <a:pPr marL="1488830" indent="-609600" algn="l" defTabSz="457200">
              <a:buClr>
                <a:srgbClr val="FFFFFF"/>
              </a:buClr>
              <a:buSzPct val="75000"/>
              <a:buChar char="๏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lehetővé teszi az információk átadását.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z érvelés nem független, a kiinduló adatok hamisak lehetnek (például tökéletlen érzékelésen vagy egy korábbi téves következtetésen alapulhat),…"/>
          <p:cNvSpPr txBox="1"/>
          <p:nvPr>
            <p:ph type="ctrTitle"/>
          </p:nvPr>
        </p:nvSpPr>
        <p:spPr>
          <a:xfrm>
            <a:off x="58158" y="4163680"/>
            <a:ext cx="24267684" cy="5264169"/>
          </a:xfrm>
          <a:prstGeom prst="rect">
            <a:avLst/>
          </a:prstGeom>
        </p:spPr>
        <p:txBody>
          <a:bodyPr/>
          <a:lstStyle/>
          <a:p>
            <a:pPr marL="1301261" indent="-650630" algn="l" defTabSz="338327">
              <a:buClr>
                <a:srgbClr val="FFFFFF"/>
              </a:buClr>
              <a:buSzPct val="75000"/>
              <a:buChar char="๏"/>
              <a:defRPr b="1" sz="55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érvelés nem független, a kiinduló adatok hamisak lehetnek (például tökéletlen érzékelésen vagy egy korábbi téves következtetésen alapulhat),</a:t>
            </a:r>
            <a:br/>
          </a:p>
          <a:p>
            <a:pPr marL="1301261" indent="-650630" algn="l" defTabSz="338327">
              <a:buClr>
                <a:srgbClr val="FFFFFF"/>
              </a:buClr>
              <a:buSzPct val="75000"/>
              <a:defRPr b="1" sz="55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hibák, például speciális esetek és hamis általánosítások kiszűrése,</a:t>
            </a:r>
          </a:p>
          <a:p>
            <a:pPr algn="l" defTabSz="338327">
              <a:defRPr b="1" sz="55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- zsákutcába és paradoxonokhoz vezethet.</a:t>
            </a:r>
          </a:p>
        </p:txBody>
      </p:sp>
      <p:pic>
        <p:nvPicPr>
          <p:cNvPr id="230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Az anumana hátrányai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Az anumana hátrányai:</a:t>
            </a:r>
          </a:p>
        </p:txBody>
      </p:sp>
      <p:sp>
        <p:nvSpPr>
          <p:cNvPr id="234" name="Vonal"/>
          <p:cNvSpPr/>
          <p:nvPr/>
        </p:nvSpPr>
        <p:spPr>
          <a:xfrm>
            <a:off x="558747" y="2128507"/>
            <a:ext cx="1506511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 tekintély elfogadása"/>
          <p:cNvSpPr txBox="1"/>
          <p:nvPr>
            <p:ph type="ctrTitle"/>
          </p:nvPr>
        </p:nvSpPr>
        <p:spPr>
          <a:xfrm>
            <a:off x="-1889197" y="1995095"/>
            <a:ext cx="13008372" cy="1284141"/>
          </a:xfrm>
          <a:prstGeom prst="rect">
            <a:avLst/>
          </a:prstGeom>
        </p:spPr>
        <p:txBody>
          <a:bodyPr/>
          <a:lstStyle>
            <a:lvl1pPr defTabSz="457200">
              <a:defRPr sz="6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tekintély elfogadása</a:t>
            </a:r>
          </a:p>
        </p:txBody>
      </p:sp>
      <p:pic>
        <p:nvPicPr>
          <p:cNvPr id="237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abda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Sabda</a:t>
            </a:r>
          </a:p>
        </p:txBody>
      </p:sp>
      <p:sp>
        <p:nvSpPr>
          <p:cNvPr id="241" name="Vonal"/>
          <p:cNvSpPr/>
          <p:nvPr/>
        </p:nvSpPr>
        <p:spPr>
          <a:xfrm>
            <a:off x="558747" y="2128507"/>
            <a:ext cx="762053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42" name="Leggyakrabban a sabda révén szerzünk ismereteket, és nem a…"/>
          <p:cNvSpPr txBox="1"/>
          <p:nvPr/>
        </p:nvSpPr>
        <p:spPr>
          <a:xfrm>
            <a:off x="383146" y="4282091"/>
            <a:ext cx="23617708" cy="7183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457200">
              <a:defRPr sz="5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Leggyakrabban a sabda révén szerzünk ismereteket, és nem a</a:t>
            </a:r>
          </a:p>
          <a:p>
            <a:pPr algn="l" defTabSz="457200">
              <a:defRPr sz="5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közvetlen tapasztalat vagy a logikus érvelés útján.</a:t>
            </a:r>
            <a:br/>
          </a:p>
          <a:p>
            <a:pPr algn="l" defTabSz="457200">
              <a:defRPr sz="5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Sabda - "hang" vagy "szó".</a:t>
            </a:r>
            <a:br/>
            <a:r>
              <a:t> Információkat hiteles forrásból kapunk, vagyis szót fogadunk. Egész életünkben legtöbbször, számunkra hiteles tekintélyek véleményre támaszkodunk.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Kik ezek a „hiteles” tekintélyek?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Kik ezek a „hiteles” tekintélyek?</a:t>
            </a:r>
          </a:p>
        </p:txBody>
      </p:sp>
      <p:sp>
        <p:nvSpPr>
          <p:cNvPr id="248" name="Vonal"/>
          <p:cNvSpPr/>
          <p:nvPr/>
        </p:nvSpPr>
        <p:spPr>
          <a:xfrm>
            <a:off x="558747" y="2128507"/>
            <a:ext cx="1773205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49" name="Először is a szülők: minden tőlük kapott információ a világnézetünk alapjává válik.   Továbbá a gyermekek életében fokozatosan új tekintélyek jelennek meg - barátok, tanárok, tudósok stb."/>
          <p:cNvSpPr txBox="1"/>
          <p:nvPr/>
        </p:nvSpPr>
        <p:spPr>
          <a:xfrm>
            <a:off x="273698" y="4554716"/>
            <a:ext cx="23836604" cy="460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448055">
              <a:defRPr sz="58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Először is a szülők: minden tőlük kapott információ a világnézetünk alapjává válik. </a:t>
            </a:r>
            <a:br/>
            <a:br/>
            <a:r>
              <a:t>Továbbá a gyermekek életében fokozatosan új tekintélyek jelennek meg - barátok, tanárok, tudósok stb.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Óvatosság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Óvatosság</a:t>
            </a:r>
          </a:p>
        </p:txBody>
      </p:sp>
      <p:sp>
        <p:nvSpPr>
          <p:cNvPr id="255" name="Vonal"/>
          <p:cNvSpPr/>
          <p:nvPr/>
        </p:nvSpPr>
        <p:spPr>
          <a:xfrm>
            <a:off x="558747" y="2128507"/>
            <a:ext cx="1494184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56" name="Óvatosnak kell lenni, amikor kiválasztjuk a számunkra „hiteles” tekintélyeket. Ennek több kritériuma is van:"/>
          <p:cNvSpPr txBox="1"/>
          <p:nvPr/>
        </p:nvSpPr>
        <p:spPr>
          <a:xfrm>
            <a:off x="538219" y="2688043"/>
            <a:ext cx="23836603" cy="217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Óvatosnak kell lenni, amikor kiválasztjuk a számunkra „hiteles” tekintélyeket. Ennek több kritériuma is van:</a:t>
            </a:r>
          </a:p>
        </p:txBody>
      </p:sp>
      <p:sp>
        <p:nvSpPr>
          <p:cNvPr id="257" name="Annak az embernek sikeresnek kell lennie azon a területen, ahol mi…"/>
          <p:cNvSpPr txBox="1"/>
          <p:nvPr/>
        </p:nvSpPr>
        <p:spPr>
          <a:xfrm>
            <a:off x="273698" y="5705589"/>
            <a:ext cx="23836604" cy="4336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marL="1248507" indent="-624253" algn="l" defTabSz="324611">
              <a:buClr>
                <a:srgbClr val="FFFFFF"/>
              </a:buClr>
              <a:buSzPct val="75000"/>
              <a:buChar char="๏"/>
              <a:defRPr b="1" sz="53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Annak az embernek sikeresnek kell lennie azon a területen, ahol mi</a:t>
            </a:r>
          </a:p>
          <a:p>
            <a:pPr algn="l" defTabSz="324611">
              <a:defRPr b="1" sz="53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	elfogadjuk a véleményét;</a:t>
            </a:r>
          </a:p>
          <a:p>
            <a:pPr algn="l" defTabSz="324611">
              <a:defRPr b="1" sz="5325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1248507" indent="-624253" algn="l" defTabSz="324611">
              <a:buClr>
                <a:srgbClr val="FFFFFF"/>
              </a:buClr>
              <a:buSzPct val="75000"/>
              <a:buChar char="๏"/>
              <a:defRPr b="1" sz="53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Sikeres tapasztalatokkal kell rendelkeznie arról, ahogy ezt másoknak átadja.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A tudás átadásának folyamata három részből áll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29768">
              <a:defRPr b="1" sz="705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tudás átadásának folyamata három részből áll:</a:t>
            </a:r>
          </a:p>
        </p:txBody>
      </p:sp>
      <p:sp>
        <p:nvSpPr>
          <p:cNvPr id="263" name="Vonal"/>
          <p:cNvSpPr/>
          <p:nvPr/>
        </p:nvSpPr>
        <p:spPr>
          <a:xfrm>
            <a:off x="451241" y="2176602"/>
            <a:ext cx="2550149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64" name="Fontos, hogy az egyes állomásokon ne torzuljanak az ismeretek.   Vagyis szükség van egy hiteles tanárra, egy megfelelő közvetítő folyamatra és egy képesített tanulóra."/>
          <p:cNvSpPr txBox="1"/>
          <p:nvPr/>
        </p:nvSpPr>
        <p:spPr>
          <a:xfrm>
            <a:off x="273698" y="7139789"/>
            <a:ext cx="23836604" cy="385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457200"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Fontos, hogy az egyes állomásokon ne torzuljanak az ismeretek. </a:t>
            </a:r>
            <a:br/>
            <a:br/>
            <a:r>
              <a:t>Vagyis szükség van egy hiteles tanárra, egy megfelelő közvetítő folyamatra és egy képesített tanulóra.</a:t>
            </a:r>
          </a:p>
        </p:txBody>
      </p:sp>
      <p:sp>
        <p:nvSpPr>
          <p:cNvPr id="265" name="A tudás forrása…"/>
          <p:cNvSpPr txBox="1"/>
          <p:nvPr>
            <p:ph type="ctrTitle"/>
          </p:nvPr>
        </p:nvSpPr>
        <p:spPr>
          <a:xfrm>
            <a:off x="7420314" y="3159848"/>
            <a:ext cx="9543373" cy="2786525"/>
          </a:xfrm>
          <a:prstGeom prst="rect">
            <a:avLst/>
          </a:prstGeom>
        </p:spPr>
        <p:txBody>
          <a:bodyPr/>
          <a:lstStyle/>
          <a:p>
            <a:pPr marL="1336430" indent="-668215" algn="l" defTabSz="347472">
              <a:buClr>
                <a:srgbClr val="FFFFFF"/>
              </a:buClr>
              <a:buSzPct val="75000"/>
              <a:buChar char="๏"/>
              <a:defRPr b="1" sz="5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tudás forrása</a:t>
            </a:r>
          </a:p>
          <a:p>
            <a:pPr marL="1336430" indent="-668215" algn="l" defTabSz="347472">
              <a:buClr>
                <a:srgbClr val="FFFFFF"/>
              </a:buClr>
              <a:buSzPct val="75000"/>
              <a:defRPr b="1" sz="5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közvetítő rendszer</a:t>
            </a:r>
          </a:p>
          <a:p>
            <a:pPr marL="1336430" indent="-668215" algn="l" defTabSz="347472">
              <a:buClr>
                <a:srgbClr val="FFFFFF"/>
              </a:buClr>
              <a:buSzPct val="75000"/>
              <a:defRPr b="1" sz="5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tudás befogadója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z előadás felépítése:…"/>
          <p:cNvSpPr txBox="1"/>
          <p:nvPr>
            <p:ph type="ctrTitle"/>
          </p:nvPr>
        </p:nvSpPr>
        <p:spPr>
          <a:xfrm>
            <a:off x="659563" y="4120624"/>
            <a:ext cx="23064874" cy="6188353"/>
          </a:xfrm>
          <a:prstGeom prst="rect">
            <a:avLst/>
          </a:prstGeom>
        </p:spPr>
        <p:txBody>
          <a:bodyPr/>
          <a:lstStyle/>
          <a:p>
            <a:pPr algn="l" defTabSz="457200">
              <a:defRPr b="1" sz="4800" u="sng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előadás felépítése:</a:t>
            </a:r>
            <a:br/>
            <a:endParaRPr b="0"/>
          </a:p>
          <a:p>
            <a:pPr algn="l" defTabSz="457200">
              <a:lnSpc>
                <a:spcPct val="130000"/>
              </a:lnSpc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Mi az élet értelme?</a:t>
            </a:r>
          </a:p>
          <a:p>
            <a:pPr algn="l" defTabSz="457200">
              <a:lnSpc>
                <a:spcPct val="120000"/>
              </a:lnSpc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Honnan származnak a boldogsággal kapcsolatos különféle elképzelések</a:t>
            </a:r>
            <a:br/>
            <a:r>
              <a:t>		(világnézet és annak kialakulása)?</a:t>
            </a:r>
          </a:p>
          <a:p>
            <a:pPr algn="l" defTabSz="457200"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Boldogság a védikus írásokban (a boldogság szintjei)</a:t>
            </a:r>
          </a:p>
        </p:txBody>
      </p:sp>
      <p:pic>
        <p:nvPicPr>
          <p:cNvPr id="127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Az előző előadás áttekintése"/>
          <p:cNvSpPr txBox="1"/>
          <p:nvPr/>
        </p:nvSpPr>
        <p:spPr>
          <a:xfrm>
            <a:off x="490508" y="468668"/>
            <a:ext cx="18304949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Az előző előadás áttekintése</a:t>
            </a:r>
          </a:p>
        </p:txBody>
      </p:sp>
      <p:sp>
        <p:nvSpPr>
          <p:cNvPr id="131" name="/ A boldogság keresése /"/>
          <p:cNvSpPr txBox="1"/>
          <p:nvPr/>
        </p:nvSpPr>
        <p:spPr>
          <a:xfrm>
            <a:off x="7254581" y="1118423"/>
            <a:ext cx="9874838" cy="2956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374904">
              <a:defRPr b="1" sz="615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374904">
              <a:defRPr b="1" sz="61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/ A boldogság keresése 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A sabda előnyei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sabda előnyei:</a:t>
            </a:r>
          </a:p>
        </p:txBody>
      </p:sp>
      <p:sp>
        <p:nvSpPr>
          <p:cNvPr id="271" name="Vonal"/>
          <p:cNvSpPr/>
          <p:nvPr/>
        </p:nvSpPr>
        <p:spPr>
          <a:xfrm>
            <a:off x="558747" y="2128507"/>
            <a:ext cx="1470890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72" name="Sabda túlléphet az érzéki tapasztalaton és az érzéseken, vagyis transzcendentális tudást adhat.   A Védákban a transzcendentális tudást sabda-brahmannak,  azaz Isten hang megnyilvánulásának hívják."/>
          <p:cNvSpPr txBox="1"/>
          <p:nvPr/>
        </p:nvSpPr>
        <p:spPr>
          <a:xfrm>
            <a:off x="273698" y="8558582"/>
            <a:ext cx="23836604" cy="385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379475">
              <a:defRPr sz="49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Sabda túlléphet az érzéki tapasztalaton és az érzéseken, vagyis transzcendentális tudást adhat. </a:t>
            </a:r>
            <a:br/>
            <a:br/>
            <a:r>
              <a:t>A Védákban a transzcendentális tudást sabda-brahmannak, </a:t>
            </a:r>
            <a:br/>
            <a:r>
              <a:t>azaz Isten hang megnyilvánulásának hívják.</a:t>
            </a:r>
          </a:p>
        </p:txBody>
      </p:sp>
      <p:sp>
        <p:nvSpPr>
          <p:cNvPr id="273" name="ez a legegyszerűbb tanulási módszer, nem igényel magas képesítést…"/>
          <p:cNvSpPr txBox="1"/>
          <p:nvPr>
            <p:ph type="ctrTitle"/>
          </p:nvPr>
        </p:nvSpPr>
        <p:spPr>
          <a:xfrm>
            <a:off x="1515653" y="2817476"/>
            <a:ext cx="21352694" cy="3471269"/>
          </a:xfrm>
          <a:prstGeom prst="rect">
            <a:avLst/>
          </a:prstGeom>
        </p:spPr>
        <p:txBody>
          <a:bodyPr/>
          <a:lstStyle/>
          <a:p>
            <a:pPr marL="1248507" indent="-624253" algn="l" defTabSz="324611">
              <a:buClr>
                <a:srgbClr val="FFFFFF"/>
              </a:buClr>
              <a:buSzPct val="75000"/>
              <a:buChar char="๏"/>
              <a:defRPr b="1" sz="53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ez a legegyszerűbb tanulási módszer, nem igényel magas képesítést</a:t>
            </a:r>
          </a:p>
          <a:p>
            <a:pPr marL="1248507" indent="-624253" algn="l" defTabSz="324611">
              <a:buClr>
                <a:srgbClr val="FFFFFF"/>
              </a:buClr>
              <a:buSzPct val="75000"/>
              <a:defRPr b="1" sz="5325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1248507" indent="-624253" algn="l" defTabSz="324611">
              <a:buClr>
                <a:srgbClr val="FFFFFF"/>
              </a:buClr>
              <a:buSzPct val="75000"/>
              <a:defRPr b="1" sz="53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tekintély elfogadása időt takarít meg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A Védák kétféle sabdát különböztetnek meg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Védák kétféle sabdát különböztetnek meg:</a:t>
            </a:r>
          </a:p>
        </p:txBody>
      </p:sp>
      <p:sp>
        <p:nvSpPr>
          <p:cNvPr id="279" name="Vonal"/>
          <p:cNvSpPr/>
          <p:nvPr/>
        </p:nvSpPr>
        <p:spPr>
          <a:xfrm>
            <a:off x="558747" y="2128507"/>
            <a:ext cx="2326650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80" name="A purusheya-sabda az emberek véleménye, amelyek az ő tapasztalataikon alapszanak. Vagyis ezek a pratjaksha és az anumana kategóriájába esnek, de nem a sajátjaik, hanem valaki másé.  Az Apaurusheya-sabda kinyilatkoztatás, Isten szavai, egyfajta &quot;utasítás&quot;"/>
          <p:cNvSpPr txBox="1"/>
          <p:nvPr/>
        </p:nvSpPr>
        <p:spPr>
          <a:xfrm>
            <a:off x="273698" y="7139789"/>
            <a:ext cx="23836604" cy="385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333756">
              <a:defRPr sz="438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i="1"/>
              <a:t>A purusheya-sabda</a:t>
            </a:r>
            <a:r>
              <a:t> az emberek véleménye, amelyek az ő tapasztalataikon alapszanak. Vagyis ezek a pratjaksha és az anumana kategóriájába esnek, de nem a sajátjaik, hanem valaki másé.</a:t>
            </a:r>
            <a:br/>
            <a:br/>
            <a:r>
              <a:rPr b="1" i="1"/>
              <a:t>Az Apaurusheya-sabda</a:t>
            </a:r>
            <a:r>
              <a:t> kinyilatkoztatás, Isten szavai, egyfajta "utasítás" az emberek számára. Használati utasítás a világhoz.</a:t>
            </a:r>
          </a:p>
        </p:txBody>
      </p:sp>
      <p:sp>
        <p:nvSpPr>
          <p:cNvPr id="281" name="Világi tekintélyek (purusheya-sabda)…"/>
          <p:cNvSpPr txBox="1"/>
          <p:nvPr>
            <p:ph type="ctrTitle"/>
          </p:nvPr>
        </p:nvSpPr>
        <p:spPr>
          <a:xfrm>
            <a:off x="1515653" y="2992876"/>
            <a:ext cx="21352694" cy="2346049"/>
          </a:xfrm>
          <a:prstGeom prst="rect">
            <a:avLst/>
          </a:prstGeom>
        </p:spPr>
        <p:txBody>
          <a:bodyPr/>
          <a:lstStyle/>
          <a:p>
            <a:pPr marL="1758461" indent="-879230" algn="l" defTabSz="457200">
              <a:buClr>
                <a:srgbClr val="FFFFFF"/>
              </a:buClr>
              <a:buSzPct val="75000"/>
              <a:buChar char="๏"/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Világi tekintélyek </a:t>
            </a:r>
            <a:r>
              <a:rPr b="0"/>
              <a:t>(purusheya-sabda)</a:t>
            </a:r>
            <a:endParaRPr b="0"/>
          </a:p>
          <a:p>
            <a:pPr marL="1758461" indent="-879230" algn="l" defTabSz="457200">
              <a:buClr>
                <a:srgbClr val="FFFFFF"/>
              </a:buClr>
              <a:buSzPct val="75000"/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Isteni kinyilatkoztatás </a:t>
            </a:r>
            <a:r>
              <a:rPr b="0"/>
              <a:t>(apaurusheya-sabda)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A Sabda hátrányai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Sabda hátrányai:</a:t>
            </a:r>
          </a:p>
        </p:txBody>
      </p:sp>
      <p:sp>
        <p:nvSpPr>
          <p:cNvPr id="287" name="Vonal"/>
          <p:cNvSpPr/>
          <p:nvPr/>
        </p:nvSpPr>
        <p:spPr>
          <a:xfrm>
            <a:off x="558747" y="2128507"/>
            <a:ext cx="1470890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88" name="Válasz: nem kell hinni, de lehet."/>
          <p:cNvSpPr txBox="1"/>
          <p:nvPr/>
        </p:nvSpPr>
        <p:spPr>
          <a:xfrm>
            <a:off x="273698" y="12500193"/>
            <a:ext cx="12291880" cy="947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25195">
              <a:defRPr b="1" i="1" sz="558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b="0" i="0"/>
            </a:pPr>
            <a:r>
              <a:rPr b="1" i="1"/>
              <a:t>Válasz: nem kell hinni, de lehet.</a:t>
            </a:r>
          </a:p>
        </p:txBody>
      </p:sp>
      <p:sp>
        <p:nvSpPr>
          <p:cNvPr id="289" name="A purusheya sabda hamis lehet, mert olyan emberek véleményén alapszik, akik tévedhetnek.  Ilyenek például a tudományos elméletek, amelyeket folyamatosan változnak.…"/>
          <p:cNvSpPr txBox="1"/>
          <p:nvPr>
            <p:ph type="ctrTitle"/>
          </p:nvPr>
        </p:nvSpPr>
        <p:spPr>
          <a:xfrm>
            <a:off x="1515653" y="2643530"/>
            <a:ext cx="21352694" cy="8825554"/>
          </a:xfrm>
          <a:prstGeom prst="rect">
            <a:avLst/>
          </a:prstGeom>
        </p:spPr>
        <p:txBody>
          <a:bodyPr/>
          <a:lstStyle/>
          <a:p>
            <a:pPr marL="1213338" indent="-606669" algn="l" defTabSz="315468">
              <a:buClr>
                <a:srgbClr val="FFFFFF"/>
              </a:buClr>
              <a:buSzPct val="75000"/>
              <a:buChar char="๏"/>
              <a:defRPr b="1" sz="455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purusheya sabda hamis lehet, mert olyan emberek véleményén alapszik, akik tévedhetnek. </a:t>
            </a:r>
            <a:br/>
            <a:r>
              <a:rPr b="0"/>
              <a:t>Ilyenek például a tudományos elméletek, amelyeket folyamatosan változnak.</a:t>
            </a:r>
            <a:br>
              <a:rPr b="0"/>
            </a:br>
          </a:p>
          <a:p>
            <a:pPr marL="1213338" indent="-606669" algn="l" defTabSz="315468">
              <a:buClr>
                <a:srgbClr val="FFFFFF"/>
              </a:buClr>
              <a:buSzPct val="75000"/>
              <a:defRPr b="1" sz="455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apauruseya-sabda esetében:</a:t>
            </a:r>
            <a:br/>
            <a:r>
              <a:rPr b="0"/>
              <a:t>Honnan tudhatjuk, hogy ez az ismeret Istentől származik? </a:t>
            </a:r>
            <a:br>
              <a:rPr b="0"/>
            </a:br>
            <a:br>
              <a:rPr b="0"/>
            </a:br>
            <a:r>
              <a:rPr b="0"/>
              <a:t>Honnan tudhatjuk, hogy ezt helyesen rögzítették, és az idők során nem változtattak rajta?</a:t>
            </a:r>
            <a:br>
              <a:rPr b="0"/>
            </a:br>
            <a:br>
              <a:rPr b="0"/>
            </a:br>
            <a:r>
              <a:rPr b="0"/>
              <a:t>Miért higgyek a szentírásoknak, és miért higgyek inkább a védikus szentírásoknak?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Három lehetőség létezik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Három lehetőség létezik:</a:t>
            </a:r>
          </a:p>
        </p:txBody>
      </p:sp>
      <p:sp>
        <p:nvSpPr>
          <p:cNvPr id="295" name="Vonal"/>
          <p:cNvSpPr/>
          <p:nvPr/>
        </p:nvSpPr>
        <p:spPr>
          <a:xfrm>
            <a:off x="558747" y="2128507"/>
            <a:ext cx="1470890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96" name="Lehetetlen a logikával bizonyítani, hogy Isten létezik. Sőt, lehetetlen bizonyítani az ellenkezőjét is.  És ez egy nagyon fontos pont."/>
          <p:cNvSpPr txBox="1"/>
          <p:nvPr/>
        </p:nvSpPr>
        <p:spPr>
          <a:xfrm>
            <a:off x="273698" y="10063972"/>
            <a:ext cx="18055290" cy="338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457200"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Lehetetlen a logikával bizonyítani, hogy Isten létezik. Sőt, lehetetlen bizonyítani az ellenkezőjét is. </a:t>
            </a:r>
            <a:br/>
            <a:r>
              <a:t>És ez egy nagyon fontos pont.</a:t>
            </a:r>
          </a:p>
        </p:txBody>
      </p:sp>
      <p:sp>
        <p:nvSpPr>
          <p:cNvPr id="297" name="Elutasítjuk a felsőbb tekintély lehetőségét (mert nem tudjuk érzékelni, az érzékelésünkben / pratyakshában / hiszünk)…"/>
          <p:cNvSpPr txBox="1"/>
          <p:nvPr>
            <p:ph type="ctrTitle"/>
          </p:nvPr>
        </p:nvSpPr>
        <p:spPr>
          <a:xfrm>
            <a:off x="1515653" y="2445223"/>
            <a:ext cx="21352694" cy="6276354"/>
          </a:xfrm>
          <a:prstGeom prst="rect">
            <a:avLst/>
          </a:prstGeom>
        </p:spPr>
        <p:txBody>
          <a:bodyPr/>
          <a:lstStyle/>
          <a:p>
            <a:pPr marL="1336430" indent="-668215" algn="l" defTabSz="347472">
              <a:buClr>
                <a:srgbClr val="FFFFFF"/>
              </a:buClr>
              <a:buSzPct val="75000"/>
              <a:buChar char="๏"/>
              <a:defRPr b="1" sz="5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Elutasítjuk a felsőbb tekintély lehetőségét </a:t>
            </a:r>
            <a:r>
              <a:rPr b="0"/>
              <a:t>(mert nem tudjuk érzékelni, az érzékelésünkben / pratyakshában / hiszünk)</a:t>
            </a:r>
            <a:br>
              <a:rPr b="0"/>
            </a:br>
          </a:p>
          <a:p>
            <a:pPr marL="1336430" indent="-668215" algn="l" defTabSz="347472">
              <a:buClr>
                <a:srgbClr val="FFFFFF"/>
              </a:buClr>
              <a:buSzPct val="75000"/>
              <a:defRPr b="1" sz="5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Csak olyan információt fogadunk el, amely helyesnek tűnik a számunkra </a:t>
            </a:r>
            <a:r>
              <a:rPr b="0"/>
              <a:t>(a logikánkban / anumānában / hiszünk) </a:t>
            </a:r>
            <a:endParaRPr b="0"/>
          </a:p>
          <a:p>
            <a:pPr marL="1336430" indent="-668215" algn="l" defTabSz="347472">
              <a:buClr>
                <a:srgbClr val="FFFFFF"/>
              </a:buClr>
              <a:buSzPct val="75000"/>
              <a:defRPr b="1" sz="5016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1336430" indent="-668215" algn="l" defTabSz="347472">
              <a:buClr>
                <a:srgbClr val="FFFFFF"/>
              </a:buClr>
              <a:buSzPct val="75000"/>
              <a:defRPr b="1" sz="501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Felismerjük a korlátlan felsőbb hatalom létezését, a felsőbbrendű tudást, vagyis Istent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Két világnézeti rendszer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Két világnézeti rendszer:</a:t>
            </a:r>
          </a:p>
        </p:txBody>
      </p:sp>
      <p:sp>
        <p:nvSpPr>
          <p:cNvPr id="303" name="Vonal"/>
          <p:cNvSpPr/>
          <p:nvPr/>
        </p:nvSpPr>
        <p:spPr>
          <a:xfrm>
            <a:off x="558747" y="2128507"/>
            <a:ext cx="1470890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04" name="Minden rendszer középpontjában egy axióma áll, amelyre minden más épül."/>
          <p:cNvSpPr txBox="1"/>
          <p:nvPr/>
        </p:nvSpPr>
        <p:spPr>
          <a:xfrm>
            <a:off x="177899" y="7514954"/>
            <a:ext cx="24028202" cy="338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Minden rendszer középpontjában egy axióma áll, amelyre minden más épül.</a:t>
            </a:r>
          </a:p>
        </p:txBody>
      </p:sp>
      <p:sp>
        <p:nvSpPr>
          <p:cNvPr id="305" name="Teista  követői azt állítják, hogy a lélek az elsődleges…"/>
          <p:cNvSpPr txBox="1"/>
          <p:nvPr>
            <p:ph type="ctrTitle"/>
          </p:nvPr>
        </p:nvSpPr>
        <p:spPr>
          <a:xfrm>
            <a:off x="3745788" y="2998312"/>
            <a:ext cx="16892424" cy="4001149"/>
          </a:xfrm>
          <a:prstGeom prst="rect">
            <a:avLst/>
          </a:prstGeom>
        </p:spPr>
        <p:txBody>
          <a:bodyPr/>
          <a:lstStyle/>
          <a:p>
            <a:pPr marL="1371599" indent="-685799" algn="l" defTabSz="356615">
              <a:buClr>
                <a:srgbClr val="FFFFFF"/>
              </a:buClr>
              <a:buSzPct val="75000"/>
              <a:buChar char="๏"/>
              <a:defRPr b="1" sz="51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Teista </a:t>
            </a:r>
            <a:br/>
            <a:r>
              <a:rPr b="0"/>
              <a:t>követői azt állítják, hogy a lélek az elsődleges</a:t>
            </a:r>
            <a:endParaRPr b="0"/>
          </a:p>
          <a:p>
            <a:pPr marL="1371599" indent="-685799" algn="l" defTabSz="356615">
              <a:buClr>
                <a:srgbClr val="FFFFFF"/>
              </a:buClr>
              <a:buSzPct val="75000"/>
              <a:defRPr b="1" sz="5148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1371599" indent="-685799" algn="l" defTabSz="356615">
              <a:buClr>
                <a:srgbClr val="FFFFFF"/>
              </a:buClr>
              <a:buSzPct val="75000"/>
              <a:defRPr b="1" sz="51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Ateista</a:t>
            </a:r>
            <a:br/>
            <a:r>
              <a:rPr b="0"/>
              <a:t>követői azt állítják, hogy az anyag az elsődleges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A világ eredetének kérdése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világ eredetének kérdése</a:t>
            </a:r>
          </a:p>
        </p:txBody>
      </p:sp>
      <p:sp>
        <p:nvSpPr>
          <p:cNvPr id="311" name="Vonal"/>
          <p:cNvSpPr/>
          <p:nvPr/>
        </p:nvSpPr>
        <p:spPr>
          <a:xfrm>
            <a:off x="558747" y="2128507"/>
            <a:ext cx="1470890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12" name="A teista válasz:  mindennek a forrása egy személy, Isten, Teremtője és oka mindennek (sarva karana-karanam)…"/>
          <p:cNvSpPr txBox="1"/>
          <p:nvPr>
            <p:ph type="ctrTitle"/>
          </p:nvPr>
        </p:nvSpPr>
        <p:spPr>
          <a:xfrm>
            <a:off x="354817" y="2477941"/>
            <a:ext cx="23674366" cy="9377408"/>
          </a:xfrm>
          <a:prstGeom prst="rect">
            <a:avLst/>
          </a:prstGeom>
        </p:spPr>
        <p:txBody>
          <a:bodyPr anchor="ctr"/>
          <a:lstStyle/>
          <a:p>
            <a:pPr marL="1160584" indent="-580292" algn="l" defTabSz="301752">
              <a:buClr>
                <a:srgbClr val="FFFFFF"/>
              </a:buClr>
              <a:buSzPct val="75000"/>
              <a:buChar char="๏"/>
              <a:defRPr b="1" sz="435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teista válasz:</a:t>
            </a:r>
            <a:br/>
            <a:r>
              <a:t> </a:t>
            </a:r>
            <a:r>
              <a:rPr b="0"/>
              <a:t>mindennek a forrása egy személy, Isten, Teremtője és oka mindennek </a:t>
            </a:r>
            <a:r>
              <a:rPr b="0" i="1"/>
              <a:t>(sarva karana-karanam) </a:t>
            </a:r>
            <a:endParaRPr b="0" i="1"/>
          </a:p>
          <a:p>
            <a:pPr marL="1160584" indent="-580292" algn="l" defTabSz="301752">
              <a:buClr>
                <a:srgbClr val="FFFFFF"/>
              </a:buClr>
              <a:buSzPct val="75000"/>
              <a:defRPr b="1" sz="435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</a:t>
            </a:r>
            <a:r>
              <a:t> </a:t>
            </a:r>
            <a:r>
              <a:t>ateista válasz: </a:t>
            </a:r>
            <a:br/>
            <a:r>
              <a:rPr b="0"/>
              <a:t>mindennek a forrása az anyag vagy a semmi. </a:t>
            </a:r>
            <a:br>
              <a:rPr b="0"/>
            </a:br>
            <a:br>
              <a:rPr b="0"/>
            </a:br>
            <a:r>
              <a:rPr b="0"/>
              <a:t>Elméleteket kínálnak, amelyek mindegyike egy bizonyos állapottal kezdődik (kozmikus szingularitás stb.), és az azt mondja el, hogyan alakult tovább a világ. De mi volt előtte? Nincs válaszuk.</a:t>
            </a:r>
            <a:br>
              <a:rPr b="0"/>
            </a:br>
            <a:endParaRPr b="0"/>
          </a:p>
          <a:p>
            <a:pPr algn="l" defTabSz="301752">
              <a:defRPr sz="435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Valójában az ateisták elmélete és a teisták elmélete is hasonló. </a:t>
            </a:r>
            <a:br/>
            <a:r>
              <a:t>Csak ateista gondolkodó tudósok szempontjából mindennek eredeti forrása az anyag vagy az üresség, a kozmikus szingularitás stb., de a vallásos emberek számára </a:t>
            </a:r>
            <a:br/>
            <a:r>
              <a:t>ez az Abszolút, egy személy, Isten.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Cáfolat?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Cáfolat?</a:t>
            </a:r>
          </a:p>
        </p:txBody>
      </p:sp>
      <p:sp>
        <p:nvSpPr>
          <p:cNvPr id="318" name="Vonal"/>
          <p:cNvSpPr/>
          <p:nvPr/>
        </p:nvSpPr>
        <p:spPr>
          <a:xfrm>
            <a:off x="558747" y="2128507"/>
            <a:ext cx="1470890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19" name="vagy megtámadjuk az axiómákat (ami lehetetlen)…"/>
          <p:cNvSpPr txBox="1"/>
          <p:nvPr>
            <p:ph type="ctrTitle"/>
          </p:nvPr>
        </p:nvSpPr>
        <p:spPr>
          <a:xfrm>
            <a:off x="1513613" y="5203890"/>
            <a:ext cx="18939890" cy="2403665"/>
          </a:xfrm>
          <a:prstGeom prst="rect">
            <a:avLst/>
          </a:prstGeom>
        </p:spPr>
        <p:txBody>
          <a:bodyPr anchor="ctr"/>
          <a:lstStyle/>
          <a:p>
            <a:pPr marL="1582615" indent="-791307" algn="l" defTabSz="411479">
              <a:buClr>
                <a:srgbClr val="FFFFFF"/>
              </a:buClr>
              <a:buSzPct val="75000"/>
              <a:buChar char="๏"/>
              <a:defRPr b="1" sz="59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vagy megtámadjuk az axiómákat </a:t>
            </a:r>
            <a:r>
              <a:rPr b="0"/>
              <a:t>(ami lehetetlen)</a:t>
            </a:r>
            <a:endParaRPr b="0"/>
          </a:p>
          <a:p>
            <a:pPr marL="1582615" indent="-791307" algn="l" defTabSz="411479">
              <a:buClr>
                <a:srgbClr val="FFFFFF"/>
              </a:buClr>
              <a:buSzPct val="75000"/>
              <a:defRPr b="1" sz="59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vagy bizonyítjuk őket</a:t>
            </a:r>
            <a:r>
              <a:rPr b="0"/>
              <a:t> </a:t>
            </a:r>
          </a:p>
        </p:txBody>
      </p:sp>
      <p:sp>
        <p:nvSpPr>
          <p:cNvPr id="320" name="Ezen axiómák alapján különféle világnézetek épülnek fel, amelyeket kétféleképpen lehet csak megcáfolni:"/>
          <p:cNvSpPr txBox="1"/>
          <p:nvPr/>
        </p:nvSpPr>
        <p:spPr>
          <a:xfrm>
            <a:off x="273698" y="2470717"/>
            <a:ext cx="23836604" cy="2403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Ezen axiómák alapján különféle világnézetek épülnek fel, amelyeket kétféleképpen lehet csak megcáfolni:</a:t>
            </a:r>
          </a:p>
        </p:txBody>
      </p:sp>
      <p:sp>
        <p:nvSpPr>
          <p:cNvPr id="321" name="Az axiómákra épülő rendszer nem írja le teljes mértékben a valóságot. A teizmust vagy az ateizmust hosszú évezredek óta nem lehet cáfolni, és soha sem fog sikerülni. Még akkor is, ha a tudomány meg tudja magyarázni ennek a világnak minden jelenségét (ami"/>
          <p:cNvSpPr txBox="1"/>
          <p:nvPr/>
        </p:nvSpPr>
        <p:spPr>
          <a:xfrm>
            <a:off x="273698" y="7937063"/>
            <a:ext cx="23836604" cy="3851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457200"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axiómákra épülő rendszer nem írja le teljes mértékben a valóságot.</a:t>
            </a:r>
            <a:br/>
            <a:r>
              <a:t>A teizmust vagy az ateizmust hosszú évezredek óta nem lehet cáfolni, és soha sem fog sikerülni. Még akkor is, ha a tudomány meg tudja magyarázni ennek a világnak minden jelenségét (ami nagyon valószínűtlen),az nem szünteti meg Isten létezését, </a:t>
            </a:r>
            <a:br/>
            <a:r>
              <a:t>aki megalkotta ezeket a jelenségeket és törvényeket.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Gondolkozzunk el a világ ateista és teista modelljein!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397763">
              <a:defRPr b="1" sz="6525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Gondolkozzunk el a világ ateista és teista modelljein!</a:t>
            </a:r>
          </a:p>
        </p:txBody>
      </p:sp>
      <p:sp>
        <p:nvSpPr>
          <p:cNvPr id="327" name="Vonal"/>
          <p:cNvSpPr/>
          <p:nvPr/>
        </p:nvSpPr>
        <p:spPr>
          <a:xfrm>
            <a:off x="558747" y="2128507"/>
            <a:ext cx="2185102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28" name="Szedjük össze a materializmus axiómáit:…"/>
          <p:cNvSpPr txBox="1"/>
          <p:nvPr>
            <p:ph type="ctrTitle"/>
          </p:nvPr>
        </p:nvSpPr>
        <p:spPr>
          <a:xfrm>
            <a:off x="549989" y="2587934"/>
            <a:ext cx="19424297" cy="8540132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Szedjük össze a materializmus axiómáit:</a:t>
            </a:r>
          </a:p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Nincs Isten.</a:t>
            </a:r>
          </a:p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Az ember születik és meghal.</a:t>
            </a:r>
          </a:p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Minden ember önmagáért él.</a:t>
            </a:r>
          </a:p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4. Nincsenek örök törvények.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Gondolkozzunk el a világ ateista és teista modelljein!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397763">
              <a:defRPr b="1" sz="6525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Gondolkozzunk el a világ ateista és teista modelljein!</a:t>
            </a:r>
          </a:p>
        </p:txBody>
      </p:sp>
      <p:sp>
        <p:nvSpPr>
          <p:cNvPr id="334" name="Vonal"/>
          <p:cNvSpPr/>
          <p:nvPr/>
        </p:nvSpPr>
        <p:spPr>
          <a:xfrm>
            <a:off x="558747" y="2128507"/>
            <a:ext cx="2185102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35" name="A  teizmus axiómái:…"/>
          <p:cNvSpPr txBox="1"/>
          <p:nvPr>
            <p:ph type="ctrTitle"/>
          </p:nvPr>
        </p:nvSpPr>
        <p:spPr>
          <a:xfrm>
            <a:off x="549989" y="2587934"/>
            <a:ext cx="19424297" cy="8540132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 teizmus axiómái:</a:t>
            </a:r>
          </a:p>
          <a:p>
            <a:pPr algn="l" defTabSz="457200"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Isten létezik.</a:t>
            </a:r>
          </a:p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Kapcsolatunk van vele.</a:t>
            </a:r>
          </a:p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A lélek örök.</a:t>
            </a:r>
          </a:p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4. A jó és a rossz abszolút.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Választás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Választás</a:t>
            </a:r>
          </a:p>
        </p:txBody>
      </p:sp>
      <p:sp>
        <p:nvSpPr>
          <p:cNvPr id="341" name="Vonal"/>
          <p:cNvSpPr/>
          <p:nvPr/>
        </p:nvSpPr>
        <p:spPr>
          <a:xfrm>
            <a:off x="558747" y="2128507"/>
            <a:ext cx="1361390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42" name="Át kell gondolnunk:…"/>
          <p:cNvSpPr txBox="1"/>
          <p:nvPr>
            <p:ph type="ctrTitle"/>
          </p:nvPr>
        </p:nvSpPr>
        <p:spPr>
          <a:xfrm>
            <a:off x="549989" y="2042669"/>
            <a:ext cx="22459766" cy="8540132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Át kell gondolnunk:</a:t>
            </a:r>
          </a:p>
          <a:p>
            <a:pPr algn="l" defTabSz="457200"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1758461" indent="-879230" algn="l" defTabSz="457200">
              <a:buClr>
                <a:srgbClr val="FFFFFF"/>
              </a:buClr>
              <a:buSzPct val="75000"/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Melyik tudatállapotban szeretnénk lenni? </a:t>
            </a:r>
          </a:p>
          <a:p>
            <a:pPr marL="1758461" indent="-879230" algn="l" defTabSz="457200">
              <a:buClr>
                <a:srgbClr val="FFFFFF"/>
              </a:buClr>
              <a:buSzPct val="75000"/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Melyikben szeretnénk többet lenni?</a:t>
            </a:r>
          </a:p>
          <a:p>
            <a:pPr marL="1758461" indent="-879230" algn="l" defTabSz="457200">
              <a:buClr>
                <a:srgbClr val="FFFFFF"/>
              </a:buClr>
              <a:buSzPct val="75000"/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Milyen emberekkel szeretnénk kapcsolatban lenni?</a:t>
            </a:r>
          </a:p>
        </p:txBody>
      </p:sp>
      <p:sp>
        <p:nvSpPr>
          <p:cNvPr id="343" name="Még ha nem is létezik Isten, akkor is jobb úgy élni, mintha létezne."/>
          <p:cNvSpPr txBox="1"/>
          <p:nvPr/>
        </p:nvSpPr>
        <p:spPr>
          <a:xfrm>
            <a:off x="544969" y="10646728"/>
            <a:ext cx="17826337" cy="195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61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Még ha nem is létezik Isten, akkor is jobb úgy élni, mintha létezne.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1. A tudásszerzés módszerei…"/>
          <p:cNvSpPr txBox="1"/>
          <p:nvPr>
            <p:ph type="ctrTitle"/>
          </p:nvPr>
        </p:nvSpPr>
        <p:spPr>
          <a:xfrm>
            <a:off x="515279" y="4799971"/>
            <a:ext cx="18953466" cy="4116058"/>
          </a:xfrm>
          <a:prstGeom prst="rect">
            <a:avLst/>
          </a:prstGeom>
        </p:spPr>
        <p:txBody>
          <a:bodyPr/>
          <a:lstStyle/>
          <a:p>
            <a:pPr algn="l" defTabSz="643889">
              <a:defRPr b="1" sz="8736">
                <a:latin typeface="Helvetica"/>
                <a:ea typeface="Helvetica"/>
                <a:cs typeface="Helvetica"/>
                <a:sym typeface="Helvetica"/>
              </a:defRPr>
            </a:pPr>
            <a:r>
              <a:t>1. A tudásszerzés módszerei</a:t>
            </a:r>
          </a:p>
          <a:p>
            <a:pPr algn="l" defTabSz="643889">
              <a:defRPr b="1" sz="8736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643889">
              <a:defRPr b="1" sz="8736">
                <a:latin typeface="Helvetica"/>
                <a:ea typeface="Helvetica"/>
                <a:cs typeface="Helvetica"/>
                <a:sym typeface="Helvetica"/>
              </a:defRPr>
            </a:pPr>
            <a:r>
              <a:t>2. A védikus kultúra kiválósága</a:t>
            </a:r>
          </a:p>
        </p:txBody>
      </p:sp>
      <p:pic>
        <p:nvPicPr>
          <p:cNvPr id="134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Az előadás felépítése:"/>
          <p:cNvSpPr txBox="1"/>
          <p:nvPr/>
        </p:nvSpPr>
        <p:spPr>
          <a:xfrm>
            <a:off x="490508" y="468668"/>
            <a:ext cx="18304949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Az előadás felépítése:</a:t>
            </a:r>
          </a:p>
        </p:txBody>
      </p:sp>
      <p:sp>
        <p:nvSpPr>
          <p:cNvPr id="138" name="Vonal"/>
          <p:cNvSpPr/>
          <p:nvPr/>
        </p:nvSpPr>
        <p:spPr>
          <a:xfrm>
            <a:off x="1192597" y="2056365"/>
            <a:ext cx="850050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A tudomány objektív?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tudomány objektív?</a:t>
            </a:r>
          </a:p>
        </p:txBody>
      </p:sp>
      <p:sp>
        <p:nvSpPr>
          <p:cNvPr id="349" name="Vonal"/>
          <p:cNvSpPr/>
          <p:nvPr/>
        </p:nvSpPr>
        <p:spPr>
          <a:xfrm>
            <a:off x="558747" y="2128507"/>
            <a:ext cx="1361390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50" name="Általában úgy gondoljuk, hogy a tudomány tényeken alapszik, amelyek tapasztalatokra épülnek,  - objektívek -…"/>
          <p:cNvSpPr txBox="1"/>
          <p:nvPr>
            <p:ph type="ctrTitle"/>
          </p:nvPr>
        </p:nvSpPr>
        <p:spPr>
          <a:xfrm>
            <a:off x="962117" y="4119213"/>
            <a:ext cx="22459766" cy="5477573"/>
          </a:xfrm>
          <a:prstGeom prst="rect">
            <a:avLst/>
          </a:prstGeom>
        </p:spPr>
        <p:txBody>
          <a:bodyPr anchor="ctr"/>
          <a:lstStyle/>
          <a:p>
            <a:pPr algn="l" defTabSz="352043">
              <a:defRPr sz="50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Általában úgy gondoljuk, hogy a tudomány tényeken alapszik, amelyek tapasztalatokra épülnek,  - objektívek -</a:t>
            </a:r>
          </a:p>
          <a:p>
            <a:pPr algn="l" defTabSz="352043">
              <a:defRPr sz="5082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352043">
              <a:defRPr sz="50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és a vallások hitre épülnek és szubjektívek. </a:t>
            </a:r>
          </a:p>
          <a:p>
            <a:pPr algn="l" defTabSz="352043">
              <a:defRPr sz="5082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352043">
              <a:defRPr sz="50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Arra a következtetésre juthatunk, hogy bíznunk kell a tudományban és el kell kerülni a vallásokat.</a:t>
            </a:r>
          </a:p>
        </p:txBody>
      </p:sp>
      <p:sp>
        <p:nvSpPr>
          <p:cNvPr id="351" name="Ez igaz?"/>
          <p:cNvSpPr txBox="1"/>
          <p:nvPr/>
        </p:nvSpPr>
        <p:spPr>
          <a:xfrm>
            <a:off x="664578" y="12045648"/>
            <a:ext cx="3939388" cy="124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7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Ez igaz?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Meghívás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Meghívás</a:t>
            </a:r>
          </a:p>
        </p:txBody>
      </p:sp>
      <p:sp>
        <p:nvSpPr>
          <p:cNvPr id="357" name="Vonal"/>
          <p:cNvSpPr/>
          <p:nvPr/>
        </p:nvSpPr>
        <p:spPr>
          <a:xfrm>
            <a:off x="558747" y="2128507"/>
            <a:ext cx="1361390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58" name="Hogy elfogadjuk-e az apauruseya sabdát  (az isteni kinyilatkoztatáson keresztüli tudást) vagy sem - az mindenkinek a személyes dolga."/>
          <p:cNvSpPr txBox="1"/>
          <p:nvPr>
            <p:ph type="ctrTitle"/>
          </p:nvPr>
        </p:nvSpPr>
        <p:spPr>
          <a:xfrm>
            <a:off x="962117" y="3325642"/>
            <a:ext cx="22459766" cy="2862196"/>
          </a:xfrm>
          <a:prstGeom prst="rect">
            <a:avLst/>
          </a:prstGeom>
        </p:spPr>
        <p:txBody>
          <a:bodyPr anchor="ctr"/>
          <a:lstStyle/>
          <a:p>
            <a:pPr algn="l" defTabSz="365760"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Hogy elfogadjuk-e az apauruseya sabdát </a:t>
            </a:r>
            <a:br/>
            <a:r>
              <a:t>(az isteni kinyilatkoztatáson keresztüli tudást) vagy sem - az mindenkinek a személyes dolga.</a:t>
            </a:r>
          </a:p>
        </p:txBody>
      </p:sp>
      <p:sp>
        <p:nvSpPr>
          <p:cNvPr id="359" name="Meghívunk benneteket, hogy ismerkedjetek meg a Védák…"/>
          <p:cNvSpPr txBox="1"/>
          <p:nvPr/>
        </p:nvSpPr>
        <p:spPr>
          <a:xfrm>
            <a:off x="962117" y="7547049"/>
            <a:ext cx="22459766" cy="2862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356615">
              <a:defRPr b="1" sz="5849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Meghívunk benneteket, hogy ismerkedjetek meg a Védák</a:t>
            </a:r>
          </a:p>
          <a:p>
            <a:pPr defTabSz="356615">
              <a:defRPr b="1" sz="5849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látásmódjával, próbáljátok ki a gyakorlatban, és nézzétek meg, ellenőrizzétek le, hogy milyen hatása lesz az életetekre.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Részleges összefoglalás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Részleges összefoglalás:</a:t>
            </a:r>
          </a:p>
        </p:txBody>
      </p:sp>
      <p:sp>
        <p:nvSpPr>
          <p:cNvPr id="365" name="Vonal"/>
          <p:cNvSpPr/>
          <p:nvPr/>
        </p:nvSpPr>
        <p:spPr>
          <a:xfrm>
            <a:off x="558747" y="2128507"/>
            <a:ext cx="1361390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66" name="A Sabda a tekintély elfogadása révén történő tudásszerzés, amely leggyakoribb módja a tanulásnak.   A sabda lehet evilági (purusheya) - ami emberektől származik, és lehet transzcendentális (apaurusheya), olyan tudás, amely Istentől származik."/>
          <p:cNvSpPr txBox="1"/>
          <p:nvPr>
            <p:ph type="ctrTitle"/>
          </p:nvPr>
        </p:nvSpPr>
        <p:spPr>
          <a:xfrm>
            <a:off x="962117" y="2731447"/>
            <a:ext cx="22459766" cy="4225364"/>
          </a:xfrm>
          <a:prstGeom prst="rect">
            <a:avLst/>
          </a:prstGeom>
        </p:spPr>
        <p:txBody>
          <a:bodyPr anchor="ctr"/>
          <a:lstStyle/>
          <a:p>
            <a:pPr algn="l" defTabSz="324611">
              <a:defRPr sz="53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Sabda a tekintély elfogadása révén történő tudásszerzés, amely leggyakoribb módja a tanulásnak. </a:t>
            </a:r>
            <a:br/>
            <a:br/>
            <a:r>
              <a:t>A sabda lehet </a:t>
            </a:r>
            <a:r>
              <a:rPr b="1"/>
              <a:t>evilági </a:t>
            </a:r>
            <a:r>
              <a:rPr b="1" i="1"/>
              <a:t>(purusheya)</a:t>
            </a:r>
            <a:r>
              <a:t> - ami emberektől származik, és lehet </a:t>
            </a:r>
            <a:r>
              <a:rPr b="1"/>
              <a:t>transzcendentális </a:t>
            </a:r>
            <a:r>
              <a:rPr b="1" i="1"/>
              <a:t>(apaurusheya)</a:t>
            </a:r>
            <a:r>
              <a:t>, olyan tudás, amely Istentől származik.</a:t>
            </a:r>
          </a:p>
        </p:txBody>
      </p:sp>
      <p:sp>
        <p:nvSpPr>
          <p:cNvPr id="367" name="A megismerés folyamatának részei: a tanár, tanulási folyamat és a diák. Fontos, hogy ezeknél ne legyenek torzulások."/>
          <p:cNvSpPr txBox="1"/>
          <p:nvPr/>
        </p:nvSpPr>
        <p:spPr>
          <a:xfrm>
            <a:off x="962117" y="7883711"/>
            <a:ext cx="22459766" cy="286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65760">
              <a:defRPr b="1"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megismerés folyamatának részei: a tanár, tanulási folyamat és a diák. Fontos, hogy ezeknél ne legyenek torzulások.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A védikus kultúra kiválósága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védikus kultúra kiválósága</a:t>
            </a:r>
          </a:p>
        </p:txBody>
      </p:sp>
      <p:sp>
        <p:nvSpPr>
          <p:cNvPr id="373" name="Vonal"/>
          <p:cNvSpPr/>
          <p:nvPr/>
        </p:nvSpPr>
        <p:spPr>
          <a:xfrm>
            <a:off x="558747" y="2128507"/>
            <a:ext cx="1361390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74" name="Miért választottuk a védikus szentírásokat?"/>
          <p:cNvSpPr txBox="1"/>
          <p:nvPr>
            <p:ph type="ctrTitle"/>
          </p:nvPr>
        </p:nvSpPr>
        <p:spPr>
          <a:xfrm>
            <a:off x="962117" y="2731447"/>
            <a:ext cx="22459766" cy="1975063"/>
          </a:xfrm>
          <a:prstGeom prst="rect">
            <a:avLst/>
          </a:prstGeom>
        </p:spPr>
        <p:txBody>
          <a:bodyPr anchor="ctr"/>
          <a:lstStyle>
            <a:lvl1pPr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Miért választottuk a védikus szentírásokat?</a:t>
            </a:r>
          </a:p>
        </p:txBody>
      </p:sp>
      <p:sp>
        <p:nvSpPr>
          <p:cNvPr id="375" name="A Védák a legősibb szentírások.  Az élet minden területét lefedik, és különböző életkorú és képesítésű emberek számára adnak utasításokat. Minden kérdésre választ adnak."/>
          <p:cNvSpPr txBox="1"/>
          <p:nvPr/>
        </p:nvSpPr>
        <p:spPr>
          <a:xfrm>
            <a:off x="962117" y="6442902"/>
            <a:ext cx="22459766" cy="359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352043">
              <a:defRPr sz="577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Védák a legősibb szentírások. </a:t>
            </a:r>
            <a:br/>
            <a:r>
              <a:t>Az élet minden területét lefedik, és különböző életkorú és képesítésű emberek számára adnak utasításokat. Minden kérdésre választ adnak.</a:t>
            </a:r>
          </a:p>
        </p:txBody>
      </p:sp>
      <p:sp>
        <p:nvSpPr>
          <p:cNvPr id="376" name="Mire jó a védikus civilizáció?"/>
          <p:cNvSpPr txBox="1"/>
          <p:nvPr/>
        </p:nvSpPr>
        <p:spPr>
          <a:xfrm>
            <a:off x="5672137" y="12033022"/>
            <a:ext cx="12522709" cy="119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7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Mire jó a védikus civilizáció?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" name="Táblázat"/>
          <p:cNvGraphicFramePr/>
          <p:nvPr/>
        </p:nvGraphicFramePr>
        <p:xfrm>
          <a:off x="2387600" y="574149"/>
          <a:ext cx="19621500" cy="125804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804400"/>
                <a:gridCol w="9804400"/>
              </a:tblGrid>
              <a:tr h="2513540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75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Modern civilizáció</a:t>
                      </a:r>
                    </a:p>
                  </a:txBody>
                  <a:tcPr marL="50800" marR="50800" marT="50800" marB="50800" anchor="ctr" anchorCtr="0" horzOverflow="overflow">
                    <a:lnL w="88900">
                      <a:solidFill>
                        <a:srgbClr val="B4B4B4"/>
                      </a:solidFill>
                      <a:miter lim="400000"/>
                    </a:lnL>
                    <a:lnR w="88900">
                      <a:solidFill>
                        <a:srgbClr val="B4B4B4"/>
                      </a:solidFill>
                      <a:miter lim="400000"/>
                    </a:lnR>
                    <a:lnT w="88900">
                      <a:solidFill>
                        <a:srgbClr val="B4B4B4"/>
                      </a:solidFill>
                      <a:miter lim="400000"/>
                    </a:lnT>
                    <a:lnB w="88900">
                      <a:solidFill>
                        <a:srgbClr val="B4B4B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75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Védikus civilizáció</a:t>
                      </a:r>
                    </a:p>
                  </a:txBody>
                  <a:tcPr marL="50800" marR="50800" marT="50800" marB="50800" anchor="ctr" anchorCtr="0" horzOverflow="overflow">
                    <a:lnL w="88900">
                      <a:solidFill>
                        <a:srgbClr val="B4B4B4"/>
                      </a:solidFill>
                      <a:miter lim="400000"/>
                    </a:lnL>
                    <a:lnR w="88900">
                      <a:solidFill>
                        <a:srgbClr val="B4B4B4"/>
                      </a:solidFill>
                      <a:miter lim="400000"/>
                    </a:lnR>
                    <a:lnT w="88900">
                      <a:solidFill>
                        <a:srgbClr val="B4B4B4"/>
                      </a:solidFill>
                      <a:miter lim="400000"/>
                    </a:lnT>
                    <a:lnB w="88900">
                      <a:solidFill>
                        <a:srgbClr val="B4B4B4"/>
                      </a:solidFill>
                      <a:miter lim="400000"/>
                    </a:lnB>
                  </a:tcPr>
                </a:tc>
              </a:tr>
              <a:tr h="2513540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7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 fejlődés mutatója :  technológiai fejlődés</a:t>
                      </a:r>
                    </a:p>
                  </a:txBody>
                  <a:tcPr marL="50800" marR="50800" marT="50800" marB="50800" anchor="ctr" anchorCtr="0" horzOverflow="overflow">
                    <a:lnT w="88900">
                      <a:solidFill>
                        <a:srgbClr val="B4B4B4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7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 fejlődés mutatója :  megfelelő emberi kapcsolatok, az emberek lelki fejlődésének szintje</a:t>
                      </a:r>
                    </a:p>
                  </a:txBody>
                  <a:tcPr marL="50800" marR="50800" marT="50800" marB="50800" anchor="ctr" anchorCtr="0" horzOverflow="overflow">
                    <a:lnT w="88900">
                      <a:solidFill>
                        <a:srgbClr val="B4B4B4"/>
                      </a:solidFill>
                      <a:miter lim="400000"/>
                    </a:lnT>
                  </a:tcPr>
                </a:tc>
              </a:tr>
              <a:tr h="2513540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7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Önzés, kölcsönös előny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7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Isten, emberek szolgálatának alapelvei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513540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7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Felismeri Istent, de csak bizonyos helyeken ad neki teret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7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Isten áll a középpontban, és minden mással kapcsolatban van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513540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7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Hedonisztikus erkölcs. 1. és 2. szintű boldogság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7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Boldogság az Istennel való kapcsolatban.  A boldogság 3., 4. és 5. szintje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A fejlődéshez szükséges, hogy 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fejlődéshez szükséges, hogy :</a:t>
            </a:r>
          </a:p>
        </p:txBody>
      </p:sp>
      <p:sp>
        <p:nvSpPr>
          <p:cNvPr id="384" name="Vonal"/>
          <p:cNvSpPr/>
          <p:nvPr/>
        </p:nvSpPr>
        <p:spPr>
          <a:xfrm>
            <a:off x="558747" y="2128507"/>
            <a:ext cx="1361390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85" name="1. Ismerjük az általános értékrendet, és értsük a fejlődés útját.…"/>
          <p:cNvSpPr txBox="1"/>
          <p:nvPr>
            <p:ph type="ctrTitle"/>
          </p:nvPr>
        </p:nvSpPr>
        <p:spPr>
          <a:xfrm>
            <a:off x="477847" y="3028610"/>
            <a:ext cx="22894428" cy="8540132"/>
          </a:xfrm>
          <a:prstGeom prst="rect">
            <a:avLst/>
          </a:prstGeom>
        </p:spPr>
        <p:txBody>
          <a:bodyPr anchor="ctr"/>
          <a:lstStyle/>
          <a:p>
            <a:pPr algn="l" defTabSz="393192">
              <a:defRPr sz="567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Ismerjük az általános értékrendet, és értsük a fejlődés útját.</a:t>
            </a:r>
            <a:br/>
          </a:p>
          <a:p>
            <a:pPr algn="l" defTabSz="393192">
              <a:defRPr sz="567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Értsük meg a saját helyzetünket és cselekedjünk a fejlődésért.</a:t>
            </a:r>
          </a:p>
          <a:p>
            <a:pPr algn="l" defTabSz="393192">
              <a:defRPr sz="5676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393192">
              <a:defRPr sz="4042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393192">
              <a:defRPr b="1" sz="567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Hiba:</a:t>
            </a:r>
          </a:p>
          <a:p>
            <a:pPr algn="l" defTabSz="393192">
              <a:defRPr sz="567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túlbecsüljük a saját helyzetünket,</a:t>
            </a:r>
          </a:p>
          <a:p>
            <a:pPr algn="l" defTabSz="393192">
              <a:defRPr sz="567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úgy gondolkodunk, hogy velünk minden rendben van, és ezért nem kell továbblépnünk.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A védikus társadalom felépítése: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védikus társadalom felépítése:</a:t>
            </a:r>
          </a:p>
        </p:txBody>
      </p:sp>
      <p:sp>
        <p:nvSpPr>
          <p:cNvPr id="391" name="Vonal"/>
          <p:cNvSpPr/>
          <p:nvPr/>
        </p:nvSpPr>
        <p:spPr>
          <a:xfrm>
            <a:off x="558747" y="2128507"/>
            <a:ext cx="1903267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92" name="1. Brahmanák - papok, tanárok (4-5 boldogsági szint)…"/>
          <p:cNvSpPr txBox="1"/>
          <p:nvPr>
            <p:ph type="ctrTitle"/>
          </p:nvPr>
        </p:nvSpPr>
        <p:spPr>
          <a:xfrm>
            <a:off x="477847" y="3028610"/>
            <a:ext cx="22894428" cy="8540132"/>
          </a:xfrm>
          <a:prstGeom prst="rect">
            <a:avLst/>
          </a:prstGeom>
        </p:spPr>
        <p:txBody>
          <a:bodyPr anchor="ctr"/>
          <a:lstStyle/>
          <a:p>
            <a:pPr algn="l" defTabSz="425195">
              <a:defRPr sz="613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</a:t>
            </a:r>
            <a:r>
              <a:rPr b="1"/>
              <a:t>Brahmanák</a:t>
            </a:r>
            <a:r>
              <a:t> - papok, tanárok (4-5 boldogsági szint)</a:t>
            </a:r>
          </a:p>
          <a:p>
            <a:pPr algn="l" defTabSz="425195">
              <a:defRPr sz="613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</a:t>
            </a:r>
            <a:r>
              <a:rPr b="1"/>
              <a:t>Kshatriyák</a:t>
            </a:r>
            <a:r>
              <a:t> - uralkodók, harcosok (3-4 boldogsági szint)</a:t>
            </a:r>
          </a:p>
          <a:p>
            <a:pPr algn="l" defTabSz="425195">
              <a:defRPr sz="613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</a:t>
            </a:r>
            <a:r>
              <a:rPr b="1"/>
              <a:t>Vaisyák</a:t>
            </a:r>
            <a:r>
              <a:t> - földművesek, kereskedők (2-3 szintű boldogság)</a:t>
            </a:r>
          </a:p>
          <a:p>
            <a:pPr algn="l" defTabSz="425195">
              <a:defRPr sz="613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4. </a:t>
            </a:r>
            <a:r>
              <a:rPr b="1"/>
              <a:t>Sudrák</a:t>
            </a:r>
            <a:r>
              <a:t> - munkavállalók (1-2 boldogsági szint)</a:t>
            </a:r>
          </a:p>
          <a:p>
            <a:pPr algn="l" defTabSz="425195">
              <a:defRPr sz="6138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25195">
              <a:defRPr sz="6138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25195">
              <a:defRPr sz="613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Védák lehetővé tették az előrehaladást bármilyen szintről. Mindenki megtalálhatta a helyét és haladhatott a saját tempójában. Mindenkivel tisztelettel bántak.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A Védákban leírt összes tudásterület a következő jellemzőkkel rendelkezik:"/>
          <p:cNvSpPr txBox="1"/>
          <p:nvPr/>
        </p:nvSpPr>
        <p:spPr>
          <a:xfrm>
            <a:off x="490508" y="468668"/>
            <a:ext cx="21768892" cy="200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329184">
              <a:defRPr b="1" sz="4752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Védákban leírt összes tudásterület a következő jellemzőkkel rendelkezik:</a:t>
            </a:r>
          </a:p>
        </p:txBody>
      </p:sp>
      <p:sp>
        <p:nvSpPr>
          <p:cNvPr id="398" name="Vonal"/>
          <p:cNvSpPr/>
          <p:nvPr/>
        </p:nvSpPr>
        <p:spPr>
          <a:xfrm>
            <a:off x="558747" y="2128507"/>
            <a:ext cx="1903267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99" name="1. Közös filozófiai alapokra épült.…"/>
          <p:cNvSpPr txBox="1"/>
          <p:nvPr>
            <p:ph type="ctrTitle"/>
          </p:nvPr>
        </p:nvSpPr>
        <p:spPr>
          <a:xfrm>
            <a:off x="549989" y="4177363"/>
            <a:ext cx="18621641" cy="536127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Közös filozófiai alapokra épült.</a:t>
            </a:r>
          </a:p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Isten-központú világnézet.</a:t>
            </a:r>
          </a:p>
          <a:p>
            <a: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A tudás kinyilatkoztatáson keresztül jött.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Az előadás végkövetkeztetései"/>
          <p:cNvSpPr txBox="1"/>
          <p:nvPr/>
        </p:nvSpPr>
        <p:spPr>
          <a:xfrm>
            <a:off x="442413" y="-36326"/>
            <a:ext cx="21768893" cy="200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Az előadás végkövetkeztetései</a:t>
            </a:r>
          </a:p>
        </p:txBody>
      </p:sp>
      <p:sp>
        <p:nvSpPr>
          <p:cNvPr id="405" name="Vonal"/>
          <p:cNvSpPr/>
          <p:nvPr/>
        </p:nvSpPr>
        <p:spPr>
          <a:xfrm>
            <a:off x="558747" y="2128507"/>
            <a:ext cx="1903267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406" name="pratyaksa (az érzékek segítségével),…"/>
          <p:cNvSpPr txBox="1"/>
          <p:nvPr>
            <p:ph type="ctrTitle"/>
          </p:nvPr>
        </p:nvSpPr>
        <p:spPr>
          <a:xfrm>
            <a:off x="477847" y="4425669"/>
            <a:ext cx="22340405" cy="5361274"/>
          </a:xfrm>
          <a:prstGeom prst="rect">
            <a:avLst/>
          </a:prstGeom>
        </p:spPr>
        <p:txBody>
          <a:bodyPr anchor="ctr"/>
          <a:lstStyle/>
          <a:p>
            <a:pPr marL="1454599" indent="-680876" algn="l" defTabSz="402336">
              <a:buClr>
                <a:srgbClr val="FFFFFF"/>
              </a:buClr>
              <a:buSzPct val="75000"/>
              <a:buChar char="๏"/>
              <a:defRPr sz="580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pratyaksa (az érzékek segítségével),</a:t>
            </a:r>
          </a:p>
          <a:p>
            <a:pPr marL="1454599" indent="-680876" algn="l" defTabSz="402336">
              <a:buClr>
                <a:srgbClr val="FFFFFF"/>
              </a:buClr>
              <a:buSzPct val="75000"/>
              <a:defRPr sz="580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anumana (logikai érveléssel),</a:t>
            </a:r>
          </a:p>
          <a:p>
            <a:pPr marL="1454599" indent="-680876" algn="l" defTabSz="402336">
              <a:buClr>
                <a:srgbClr val="FFFFFF"/>
              </a:buClr>
              <a:buSzPct val="75000"/>
              <a:defRPr sz="580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sabda (a felsőbb tekintélyek elfogadásával).</a:t>
            </a:r>
          </a:p>
          <a:p>
            <a:pPr algn="l" defTabSz="402336">
              <a:defRPr sz="5808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02336">
              <a:defRPr sz="580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Kétféle sabda létezik: hétköznapi és kinyilatkoztatás (Istentől származó tudás).</a:t>
            </a:r>
          </a:p>
        </p:txBody>
      </p:sp>
      <p:sp>
        <p:nvSpPr>
          <p:cNvPr id="407" name="Háromféleképpen lehet tudáshoz jutni:"/>
          <p:cNvSpPr txBox="1"/>
          <p:nvPr/>
        </p:nvSpPr>
        <p:spPr>
          <a:xfrm>
            <a:off x="442413" y="1552005"/>
            <a:ext cx="21768893" cy="200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sz="6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Háromféleképpen lehet tudáshoz jutni: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zemélyes döntés"/>
          <p:cNvSpPr txBox="1"/>
          <p:nvPr/>
        </p:nvSpPr>
        <p:spPr>
          <a:xfrm>
            <a:off x="442413" y="-36326"/>
            <a:ext cx="21768893" cy="200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6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Személyes döntés</a:t>
            </a:r>
          </a:p>
        </p:txBody>
      </p:sp>
      <p:sp>
        <p:nvSpPr>
          <p:cNvPr id="413" name="Vonal"/>
          <p:cNvSpPr/>
          <p:nvPr/>
        </p:nvSpPr>
        <p:spPr>
          <a:xfrm>
            <a:off x="558747" y="2128507"/>
            <a:ext cx="1903267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414" name="Három fő kérdés maradt, amelyeket tovább fogunk vizsgálni:"/>
          <p:cNvSpPr txBox="1"/>
          <p:nvPr>
            <p:ph type="ctrTitle"/>
          </p:nvPr>
        </p:nvSpPr>
        <p:spPr>
          <a:xfrm>
            <a:off x="237374" y="6551872"/>
            <a:ext cx="20090025" cy="2644256"/>
          </a:xfrm>
          <a:prstGeom prst="rect">
            <a:avLst/>
          </a:prstGeom>
        </p:spPr>
        <p:txBody>
          <a:bodyPr anchor="ctr"/>
          <a:lstStyle>
            <a:lvl1pPr algn="l" defTabSz="457200">
              <a:defRPr b="1" sz="5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Három fő kérdés maradt, amelyeket tovább fogunk vizsgálni:</a:t>
            </a:r>
          </a:p>
        </p:txBody>
      </p:sp>
      <p:sp>
        <p:nvSpPr>
          <p:cNvPr id="415" name="Mindenkinek a személyes ügye, hogy hisz-e a kinyilatkoztatott tudásban vagy nem.  Meggyőzően bizonyítani vagy cáfolni Isten létezését lehetetlen, mert kívül van mind az érzékelésünk, mind a logikánk hatókörén."/>
          <p:cNvSpPr txBox="1"/>
          <p:nvPr/>
        </p:nvSpPr>
        <p:spPr>
          <a:xfrm>
            <a:off x="223696" y="2974888"/>
            <a:ext cx="23936608" cy="3638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397763">
              <a:defRPr b="1" sz="574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Mindenkinek a személyes ügye, hogy hisz-e a kinyilatkoztatott tudásban vagy nem. </a:t>
            </a:r>
            <a:br/>
            <a:r>
              <a:rPr b="0"/>
              <a:t>Meggyőzően bizonyítani vagy cáfolni Isten létezését lehetetlen, mert kívül van mind az érzékelésünk, mind a logikánk hatókörén.</a:t>
            </a:r>
          </a:p>
        </p:txBody>
      </p:sp>
      <p:sp>
        <p:nvSpPr>
          <p:cNvPr id="416" name="Bízhatunk-e a védikus tudás forrásaiban?…"/>
          <p:cNvSpPr txBox="1"/>
          <p:nvPr/>
        </p:nvSpPr>
        <p:spPr>
          <a:xfrm>
            <a:off x="-635544" y="8735498"/>
            <a:ext cx="19188807" cy="3638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marL="1107830" indent="-553915" algn="l" defTabSz="288036">
              <a:buClr>
                <a:srgbClr val="FFFFFF"/>
              </a:buClr>
              <a:buSzPct val="75000"/>
              <a:buChar char="๏"/>
              <a:defRPr sz="47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Bízhatunk-e a védikus tudás forrásaiban?</a:t>
            </a:r>
          </a:p>
          <a:p>
            <a:pPr marL="1107830" indent="-553915" algn="l" defTabSz="288036">
              <a:buClr>
                <a:srgbClr val="FFFFFF"/>
              </a:buClr>
              <a:buSzPct val="75000"/>
              <a:buChar char="๏"/>
              <a:defRPr sz="47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Hogyan ellenőrizhető, hogy az átviteli csatorna torzításmentesen működik-e?</a:t>
            </a:r>
          </a:p>
          <a:p>
            <a:pPr marL="1107830" indent="-553915" algn="l" defTabSz="288036">
              <a:buClr>
                <a:srgbClr val="FFFFFF"/>
              </a:buClr>
              <a:buSzPct val="75000"/>
              <a:buChar char="๏"/>
              <a:defRPr sz="47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Milyen tulajdonságokkal kell rendelkeznie a hallgatónak, hogy megfelelően be tudja fogadni a tudást?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 valódi tanulás egy folyamat, amely elvezet  az információtól az átalakulásig,…"/>
          <p:cNvSpPr txBox="1"/>
          <p:nvPr>
            <p:ph type="ctrTitle"/>
          </p:nvPr>
        </p:nvSpPr>
        <p:spPr>
          <a:xfrm>
            <a:off x="491232" y="4890486"/>
            <a:ext cx="23208642" cy="4025543"/>
          </a:xfrm>
          <a:prstGeom prst="rect">
            <a:avLst/>
          </a:prstGeom>
        </p:spPr>
        <p:txBody>
          <a:bodyPr/>
          <a:lstStyle/>
          <a:p>
            <a:pPr defTabSz="384047">
              <a:defRPr b="1" sz="6299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valódi tanulás egy folyamat, amely elvezet </a:t>
            </a:r>
            <a:br/>
            <a:r>
              <a:t>az információtól az átalakulásig,</a:t>
            </a:r>
          </a:p>
          <a:p>
            <a:pPr defTabSz="384047">
              <a:defRPr b="1" sz="6299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elmélettől a gyakorlatig, a száraz ismerettől </a:t>
            </a:r>
            <a:br/>
            <a:r>
              <a:t>a jellem és az élet megváltozásáig.</a:t>
            </a:r>
          </a:p>
        </p:txBody>
      </p:sp>
      <p:pic>
        <p:nvPicPr>
          <p:cNvPr id="141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A tudásszerzés módszerei"/>
          <p:cNvSpPr txBox="1"/>
          <p:nvPr/>
        </p:nvSpPr>
        <p:spPr>
          <a:xfrm>
            <a:off x="490508" y="468668"/>
            <a:ext cx="18304949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tudásszerzés módszerei</a:t>
            </a:r>
          </a:p>
        </p:txBody>
      </p:sp>
      <p:sp>
        <p:nvSpPr>
          <p:cNvPr id="145" name="Vonal"/>
          <p:cNvSpPr/>
          <p:nvPr/>
        </p:nvSpPr>
        <p:spPr>
          <a:xfrm>
            <a:off x="1288786" y="2128507"/>
            <a:ext cx="1026655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 világnézetünk eddig főleg a beleegyezésünk és az aktív részvételünk nélkül alakult ki.  A legtöbb forgatókönyv gyermekkorból származik.  Most, felnőttként ellenőrizhetjük és kell is ellenőriznünk, hogy…"/>
          <p:cNvSpPr txBox="1"/>
          <p:nvPr>
            <p:ph type="ctrTitle"/>
          </p:nvPr>
        </p:nvSpPr>
        <p:spPr>
          <a:xfrm>
            <a:off x="587679" y="4845229"/>
            <a:ext cx="23208642" cy="4025542"/>
          </a:xfrm>
          <a:prstGeom prst="rect">
            <a:avLst/>
          </a:prstGeom>
        </p:spPr>
        <p:txBody>
          <a:bodyPr/>
          <a:lstStyle/>
          <a:p>
            <a:pPr defTabSz="283463">
              <a:defRPr sz="46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világnézetünk eddig főleg a beleegyezésünk és az aktív részvételünk nélkül alakult ki. </a:t>
            </a:r>
            <a:br/>
            <a:r>
              <a:t>A legtöbb forgatókönyv gyermekkorból származik.</a:t>
            </a:r>
            <a:br/>
            <a:r>
              <a:t> Most, felnőttként ellenőrizhetjük és kell is ellenőriznünk, hogy</a:t>
            </a:r>
          </a:p>
          <a:p>
            <a:pPr defTabSz="283463">
              <a:defRPr b="1" sz="46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eddig kialakult világnézetünk elvezettet-e az igazi</a:t>
            </a:r>
          </a:p>
          <a:p>
            <a:pPr defTabSz="283463">
              <a:defRPr b="1" sz="465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boldogsághoz?</a:t>
            </a:r>
          </a:p>
        </p:txBody>
      </p:sp>
      <p:pic>
        <p:nvPicPr>
          <p:cNvPr id="148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Mi alakítottuk az eddigi világnézetünket?"/>
          <p:cNvSpPr txBox="1"/>
          <p:nvPr/>
        </p:nvSpPr>
        <p:spPr>
          <a:xfrm>
            <a:off x="490508" y="468668"/>
            <a:ext cx="18304949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48055">
              <a:defRPr b="1" sz="735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 alakítottuk az eddigi világnézetünket?</a:t>
            </a:r>
          </a:p>
        </p:txBody>
      </p:sp>
      <p:sp>
        <p:nvSpPr>
          <p:cNvPr id="152" name="Vonal"/>
          <p:cNvSpPr/>
          <p:nvPr/>
        </p:nvSpPr>
        <p:spPr>
          <a:xfrm>
            <a:off x="1336881" y="2176602"/>
            <a:ext cx="1661220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 világnézet egy &quot;szűrő&quot;, amelyen keresztül a világra tekintünk.…"/>
          <p:cNvSpPr txBox="1"/>
          <p:nvPr>
            <p:ph type="ctrTitle"/>
          </p:nvPr>
        </p:nvSpPr>
        <p:spPr>
          <a:xfrm>
            <a:off x="587679" y="4115460"/>
            <a:ext cx="23208642" cy="5485080"/>
          </a:xfrm>
          <a:prstGeom prst="rect">
            <a:avLst/>
          </a:prstGeom>
        </p:spPr>
        <p:txBody>
          <a:bodyPr/>
          <a:lstStyle/>
          <a:p>
            <a:pPr defTabSz="269747">
              <a:defRPr sz="442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világnézet egy "szűrő", amelyen keresztül a világra tekintünk. </a:t>
            </a:r>
          </a:p>
          <a:p>
            <a:pPr defTabSz="269747">
              <a:defRPr sz="4424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269747">
              <a:defRPr sz="442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Ez egy Ördögi kör: amikor új információkat kapunk, elfogadjuk azokat, amelyek megerősítik a már meglévő megértésünket, és kiszűri azokat, amelyek, nem illenek bele. </a:t>
            </a:r>
          </a:p>
          <a:p>
            <a:pPr defTabSz="269747">
              <a:defRPr sz="4424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269747">
              <a:defRPr sz="4424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269747">
              <a:defRPr sz="442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Ezt egy módon lehet felülírni, ha elfogadunk egy felsőbb tekintélyt. </a:t>
            </a:r>
            <a:br/>
            <a:r>
              <a:t>Így túl tudunk lépni a világnézetünk korlátain.</a:t>
            </a:r>
          </a:p>
        </p:txBody>
      </p:sp>
      <p:pic>
        <p:nvPicPr>
          <p:cNvPr id="155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A világnézeti szűrőnk csapdája"/>
          <p:cNvSpPr txBox="1"/>
          <p:nvPr/>
        </p:nvSpPr>
        <p:spPr>
          <a:xfrm>
            <a:off x="490508" y="468668"/>
            <a:ext cx="18304949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világnézeti szűrőnk csapdája</a:t>
            </a:r>
          </a:p>
        </p:txBody>
      </p:sp>
      <p:sp>
        <p:nvSpPr>
          <p:cNvPr id="159" name="Vonal"/>
          <p:cNvSpPr/>
          <p:nvPr/>
        </p:nvSpPr>
        <p:spPr>
          <a:xfrm>
            <a:off x="976171" y="2176602"/>
            <a:ext cx="1304913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Bármely filozófiai rendszer ismeretelmélettel kezdődik.   Ismeretelmélet - Gnoselogy  [gnoseos - tudás,logosz - szó, érvelés, doktrína]  a megbízható tudás tudománya, az igazság."/>
          <p:cNvSpPr txBox="1"/>
          <p:nvPr>
            <p:ph type="ctrTitle"/>
          </p:nvPr>
        </p:nvSpPr>
        <p:spPr>
          <a:xfrm>
            <a:off x="587679" y="4003957"/>
            <a:ext cx="23208642" cy="5708086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110000"/>
              </a:lnSpc>
              <a:defRPr sz="5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Bármely filozófiai rendszer ismeretelmélettel kezdődik. </a:t>
            </a:r>
            <a:br/>
            <a:br/>
            <a:r>
              <a:rPr b="1"/>
              <a:t>Ismeretelmélet - Gnoselogy</a:t>
            </a:r>
            <a:r>
              <a:t> </a:t>
            </a:r>
            <a:br/>
            <a:r>
              <a:rPr i="1"/>
              <a:t>[gnoseos - tudás,logosz - szó, érvelés, doktrína]</a:t>
            </a:r>
            <a:r>
              <a:t> </a:t>
            </a:r>
            <a:br/>
            <a:r>
              <a:rPr b="1"/>
              <a:t>a megbízható tudás tudománya, az igazság.</a:t>
            </a:r>
          </a:p>
        </p:txBody>
      </p:sp>
      <p:pic>
        <p:nvPicPr>
          <p:cNvPr id="162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Kiben lehet megbízni?"/>
          <p:cNvSpPr txBox="1"/>
          <p:nvPr/>
        </p:nvSpPr>
        <p:spPr>
          <a:xfrm>
            <a:off x="490508" y="468668"/>
            <a:ext cx="18304949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Kiben lehet megbízni?</a:t>
            </a:r>
          </a:p>
        </p:txBody>
      </p:sp>
      <p:sp>
        <p:nvSpPr>
          <p:cNvPr id="166" name="Vonal"/>
          <p:cNvSpPr/>
          <p:nvPr/>
        </p:nvSpPr>
        <p:spPr>
          <a:xfrm>
            <a:off x="1072360" y="2152555"/>
            <a:ext cx="871978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i az igazság? Milyen megismerési módszerek léteznek?…"/>
          <p:cNvSpPr txBox="1"/>
          <p:nvPr>
            <p:ph type="ctrTitle"/>
          </p:nvPr>
        </p:nvSpPr>
        <p:spPr>
          <a:xfrm>
            <a:off x="587679" y="4003957"/>
            <a:ext cx="23208642" cy="5708086"/>
          </a:xfrm>
          <a:prstGeom prst="rect">
            <a:avLst/>
          </a:prstGeom>
        </p:spPr>
        <p:txBody>
          <a:bodyPr/>
          <a:lstStyle/>
          <a:p>
            <a:pPr defTabSz="370331">
              <a:defRPr sz="607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 az igazság? Milyen megismerési módszerek léteznek?</a:t>
            </a:r>
            <a:br/>
            <a:r>
              <a:t> </a:t>
            </a:r>
          </a:p>
          <a:p>
            <a:pPr defTabSz="370331">
              <a:defRPr sz="607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 a tudás, a hit és a tudás összehasonlításának alapelvei? </a:t>
            </a:r>
            <a:br/>
            <a:br/>
            <a:r>
              <a:t>Ismeretelmélet (vagy "pramāna" a szanszkrit terminus) </a:t>
            </a:r>
            <a:br/>
            <a:r>
              <a:t>a megbízható ismeretek megszerzésének eszköze vagy forrása.</a:t>
            </a:r>
          </a:p>
        </p:txBody>
      </p:sp>
      <p:pic>
        <p:nvPicPr>
          <p:cNvPr id="169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Az ismeretelmélet fő kérdései:"/>
          <p:cNvSpPr txBox="1"/>
          <p:nvPr/>
        </p:nvSpPr>
        <p:spPr>
          <a:xfrm>
            <a:off x="490508" y="468668"/>
            <a:ext cx="18304949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Az ismeretelmélet fő kérdései:</a:t>
            </a:r>
          </a:p>
        </p:txBody>
      </p:sp>
      <p:sp>
        <p:nvSpPr>
          <p:cNvPr id="173" name="Vonal"/>
          <p:cNvSpPr/>
          <p:nvPr/>
        </p:nvSpPr>
        <p:spPr>
          <a:xfrm>
            <a:off x="1072360" y="2152555"/>
            <a:ext cx="1244328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23144">
              <a:schemeClr val="accent1"/>
            </a:gs>
            <a:gs pos="73343">
              <a:srgbClr val="1773C2"/>
            </a:gs>
            <a:gs pos="100000">
              <a:srgbClr val="2E81C4"/>
            </a:gs>
          </a:gsLst>
          <a:lin ang="1923261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z a 10 három kategóriába sorolható be:"/>
          <p:cNvSpPr txBox="1"/>
          <p:nvPr>
            <p:ph type="ctrTitle"/>
          </p:nvPr>
        </p:nvSpPr>
        <p:spPr>
          <a:xfrm>
            <a:off x="202922" y="2707438"/>
            <a:ext cx="13008371" cy="1284142"/>
          </a:xfrm>
          <a:prstGeom prst="rect">
            <a:avLst/>
          </a:prstGeom>
        </p:spPr>
        <p:txBody>
          <a:bodyPr/>
          <a:lstStyle>
            <a:lvl1pPr defTabSz="338327">
              <a:defRPr sz="555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Ez a 10 három kategóriába sorolható be:</a:t>
            </a:r>
          </a:p>
        </p:txBody>
      </p:sp>
      <p:pic>
        <p:nvPicPr>
          <p:cNvPr id="176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163834">
            <a:off x="18216626" y="10531290"/>
            <a:ext cx="6003716" cy="2731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vedas3.png" descr="vedas3.png"/>
          <p:cNvPicPr>
            <a:picLocks noChangeAspect="1"/>
          </p:cNvPicPr>
          <p:nvPr/>
        </p:nvPicPr>
        <p:blipFill>
          <a:blip r:embed="rId2">
            <a:alphaModFix amt="52128"/>
            <a:extLst/>
          </a:blip>
          <a:stretch>
            <a:fillRect/>
          </a:stretch>
        </p:blipFill>
        <p:spPr>
          <a:xfrm rot="21218177">
            <a:off x="18538070" y="10677547"/>
            <a:ext cx="5360827" cy="243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vedas3.png" descr="veda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8177">
            <a:off x="19019516" y="10896605"/>
            <a:ext cx="4397935" cy="20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A védikus ismeretelmélet 10 pramanát (tudásforrást) azonosít"/>
          <p:cNvSpPr txBox="1"/>
          <p:nvPr/>
        </p:nvSpPr>
        <p:spPr>
          <a:xfrm>
            <a:off x="490508" y="468668"/>
            <a:ext cx="20986100" cy="14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338327">
              <a:defRPr b="1" sz="555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védikus ismeretelmélet 10 pramanát (tudásforrást) azonosít</a:t>
            </a:r>
          </a:p>
        </p:txBody>
      </p:sp>
      <p:sp>
        <p:nvSpPr>
          <p:cNvPr id="180" name="Vonal"/>
          <p:cNvSpPr/>
          <p:nvPr/>
        </p:nvSpPr>
        <p:spPr>
          <a:xfrm>
            <a:off x="1236911" y="2176602"/>
            <a:ext cx="1949329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81" name="1. az érzékeken keresztüli felismerés (pratyaksha),…"/>
          <p:cNvSpPr txBox="1"/>
          <p:nvPr/>
        </p:nvSpPr>
        <p:spPr>
          <a:xfrm>
            <a:off x="2595501" y="5127291"/>
            <a:ext cx="19192998" cy="549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379475">
              <a:defRPr b="1" sz="62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az érzékeken keresztüli felismerés (pratyaksha),</a:t>
            </a:r>
            <a:br/>
          </a:p>
          <a:p>
            <a:pPr defTabSz="379475">
              <a:defRPr b="1" sz="62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felismerés a logikán keresztül (anumana)</a:t>
            </a:r>
            <a:br/>
          </a:p>
          <a:p>
            <a:pPr defTabSz="379475">
              <a:defRPr b="1" sz="622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A felsőbb tekintély (sabda) elfogadása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